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4" r:id="rId3"/>
    <p:sldId id="257" r:id="rId4"/>
    <p:sldId id="258" r:id="rId5"/>
    <p:sldId id="268" r:id="rId6"/>
    <p:sldId id="259" r:id="rId7"/>
    <p:sldId id="260" r:id="rId8"/>
    <p:sldId id="261" r:id="rId9"/>
    <p:sldId id="265" r:id="rId10"/>
    <p:sldId id="262" r:id="rId11"/>
    <p:sldId id="269" r:id="rId12"/>
    <p:sldId id="263" r:id="rId13"/>
    <p:sldId id="266" r:id="rId14"/>
    <p:sldId id="270" r:id="rId15"/>
    <p:sldId id="267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15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6628253C-7C86-41DF-8EC5-EA0C05885ABB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3F5C1AED-A6ED-4595-8031-259FAC0329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253C-7C86-41DF-8EC5-EA0C05885ABB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1AED-A6ED-4595-8031-259FAC0329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253C-7C86-41DF-8EC5-EA0C05885ABB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1AED-A6ED-4595-8031-259FAC0329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253C-7C86-41DF-8EC5-EA0C05885ABB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1AED-A6ED-4595-8031-259FAC0329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253C-7C86-41DF-8EC5-EA0C05885ABB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1AED-A6ED-4595-8031-259FAC0329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253C-7C86-41DF-8EC5-EA0C05885ABB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1AED-A6ED-4595-8031-259FAC03293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253C-7C86-41DF-8EC5-EA0C05885ABB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1AED-A6ED-4595-8031-259FAC03293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253C-7C86-41DF-8EC5-EA0C05885ABB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1AED-A6ED-4595-8031-259FAC0329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253C-7C86-41DF-8EC5-EA0C05885ABB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1AED-A6ED-4595-8031-259FAC0329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6628253C-7C86-41DF-8EC5-EA0C05885ABB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3F5C1AED-A6ED-4595-8031-259FAC0329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6628253C-7C86-41DF-8EC5-EA0C05885ABB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3F5C1AED-A6ED-4595-8031-259FAC0329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6628253C-7C86-41DF-8EC5-EA0C05885ABB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F5C1AED-A6ED-4595-8031-259FAC0329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jpeg"/><Relationship Id="rId5" Type="http://schemas.openxmlformats.org/officeDocument/2006/relationships/image" Target="../media/image83.jp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043498" y="1442197"/>
            <a:ext cx="3384600" cy="1483263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latin typeface="Algerian" pitchFamily="82" charset="0"/>
              </a:rPr>
              <a:t>Realisasi</a:t>
            </a:r>
            <a:r>
              <a:rPr lang="en-US" sz="2800" b="1" dirty="0" smtClean="0">
                <a:latin typeface="Algerian" pitchFamily="82" charset="0"/>
              </a:rPr>
              <a:t> </a:t>
            </a:r>
            <a:r>
              <a:rPr lang="en-US" sz="2800" b="1" dirty="0" err="1" smtClean="0">
                <a:latin typeface="Algerian" pitchFamily="82" charset="0"/>
              </a:rPr>
              <a:t>APBDes</a:t>
            </a:r>
            <a:r>
              <a:rPr lang="en-US" sz="2800" b="1" dirty="0" smtClean="0">
                <a:latin typeface="Algerian" pitchFamily="82" charset="0"/>
              </a:rPr>
              <a:t> </a:t>
            </a:r>
            <a:r>
              <a:rPr lang="en-US" sz="2800" b="1" dirty="0" err="1" smtClean="0">
                <a:latin typeface="Algerian" pitchFamily="82" charset="0"/>
              </a:rPr>
              <a:t>Madenan</a:t>
            </a:r>
            <a:r>
              <a:rPr lang="en-US" sz="2800" b="1" dirty="0" smtClean="0">
                <a:latin typeface="Algerian" pitchFamily="82" charset="0"/>
              </a:rPr>
              <a:t> T.A 2025</a:t>
            </a:r>
            <a:endParaRPr lang="en-US" sz="2800" b="1" dirty="0">
              <a:latin typeface="Algerian" pitchFamily="8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5684" y="3623769"/>
            <a:ext cx="3048891" cy="1820577"/>
          </a:xfrm>
        </p:spPr>
        <p:txBody>
          <a:bodyPr/>
          <a:lstStyle/>
          <a:p>
            <a:endParaRPr lang="en-US" dirty="0" smtClean="0">
              <a:latin typeface="Arial Black" pitchFamily="34" charset="0"/>
            </a:endParaRPr>
          </a:p>
          <a:p>
            <a:endParaRPr lang="en-US" dirty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  <a:p>
            <a:r>
              <a:rPr lang="en-US" sz="1800" dirty="0" err="1" smtClean="0">
                <a:latin typeface="Algerian" pitchFamily="82" charset="0"/>
              </a:rPr>
              <a:t>Dokumentasi</a:t>
            </a:r>
            <a:r>
              <a:rPr lang="en-US" sz="1800" dirty="0" smtClean="0">
                <a:latin typeface="Algerian" pitchFamily="82" charset="0"/>
              </a:rPr>
              <a:t> </a:t>
            </a:r>
            <a:r>
              <a:rPr lang="en-US" sz="1800" dirty="0" err="1">
                <a:latin typeface="Algerian" pitchFamily="82" charset="0"/>
              </a:rPr>
              <a:t>Kegiatan</a:t>
            </a:r>
            <a:endParaRPr lang="en-US" sz="1800" dirty="0">
              <a:latin typeface="Algerian" pitchFamily="82" charset="0"/>
            </a:endParaRPr>
          </a:p>
          <a:p>
            <a:endParaRPr lang="en-US" dirty="0"/>
          </a:p>
        </p:txBody>
      </p:sp>
      <p:pic>
        <p:nvPicPr>
          <p:cNvPr id="1026" name="Picture 2" descr="C:\Users\user-pc\Desktop\LOGO DE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57" y="692696"/>
            <a:ext cx="83978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578566" y="-172272"/>
            <a:ext cx="3745103" cy="3458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err="1" smtClean="0">
                <a:latin typeface="Bahnschrift Condensed" pitchFamily="34" charset="0"/>
              </a:rPr>
              <a:t>I.Penyelenggaraan</a:t>
            </a:r>
            <a:r>
              <a:rPr lang="en-US" sz="1800" b="1" dirty="0" smtClean="0">
                <a:latin typeface="Bahnschrift Condensed" pitchFamily="34" charset="0"/>
              </a:rPr>
              <a:t> </a:t>
            </a:r>
            <a:r>
              <a:rPr lang="en-US" sz="1800" b="1" dirty="0" err="1" smtClean="0">
                <a:latin typeface="Bahnschrift Condensed" pitchFamily="34" charset="0"/>
              </a:rPr>
              <a:t>Pemerintah</a:t>
            </a:r>
            <a:r>
              <a:rPr lang="en-US" sz="1800" b="1" dirty="0" smtClean="0">
                <a:latin typeface="Bahnschrift Condensed" pitchFamily="34" charset="0"/>
              </a:rPr>
              <a:t> </a:t>
            </a:r>
            <a:r>
              <a:rPr lang="en-US" sz="1800" b="1" dirty="0" err="1" smtClean="0">
                <a:latin typeface="Bahnschrift Condensed" pitchFamily="34" charset="0"/>
              </a:rPr>
              <a:t>Desa</a:t>
            </a:r>
            <a:r>
              <a:rPr lang="en-US" sz="1800" b="1" dirty="0" smtClean="0">
                <a:latin typeface="Bahnschrift Condensed" pitchFamily="34" charset="0"/>
              </a:rPr>
              <a:t> </a:t>
            </a:r>
          </a:p>
          <a:p>
            <a:pPr lvl="0"/>
            <a:r>
              <a:rPr lang="en-US" sz="1400" dirty="0" smtClean="0"/>
              <a:t>A.</a:t>
            </a:r>
            <a:r>
              <a:rPr lang="en-US" sz="1400" dirty="0"/>
              <a:t> </a:t>
            </a:r>
            <a:r>
              <a:rPr lang="en-US" sz="1400" dirty="0" err="1"/>
              <a:t>Penyediaan</a:t>
            </a:r>
            <a:r>
              <a:rPr lang="en-US" sz="1400" dirty="0"/>
              <a:t> </a:t>
            </a:r>
            <a:r>
              <a:rPr lang="en-US" sz="1400" dirty="0" err="1"/>
              <a:t>Operasional</a:t>
            </a:r>
            <a:r>
              <a:rPr lang="en-US" sz="1400" dirty="0"/>
              <a:t> </a:t>
            </a:r>
            <a:r>
              <a:rPr lang="en-US" sz="1400" dirty="0" err="1"/>
              <a:t>Pemerintah</a:t>
            </a:r>
            <a:r>
              <a:rPr lang="en-US" sz="1400" dirty="0"/>
              <a:t> </a:t>
            </a:r>
            <a:r>
              <a:rPr lang="en-US" sz="1400" dirty="0" err="1"/>
              <a:t>Desa</a:t>
            </a:r>
            <a:r>
              <a:rPr lang="en-US" sz="1400" dirty="0"/>
              <a:t> yang </a:t>
            </a:r>
            <a:r>
              <a:rPr lang="en-US" sz="1400" dirty="0" err="1"/>
              <a:t>bersumber</a:t>
            </a:r>
            <a:r>
              <a:rPr lang="en-US" sz="1400" dirty="0"/>
              <a:t> </a:t>
            </a:r>
            <a:r>
              <a:rPr lang="en-US" sz="1400" dirty="0" err="1"/>
              <a:t>dari</a:t>
            </a:r>
            <a:r>
              <a:rPr lang="en-US" sz="1400" dirty="0"/>
              <a:t> Dana </a:t>
            </a:r>
            <a:r>
              <a:rPr lang="en-US" sz="1400" dirty="0" err="1"/>
              <a:t>Desa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en-US" sz="1400" dirty="0" err="1" smtClean="0"/>
              <a:t>Realisasi</a:t>
            </a:r>
            <a:r>
              <a:rPr lang="en-US" sz="1400" dirty="0" smtClean="0"/>
              <a:t> </a:t>
            </a:r>
            <a:r>
              <a:rPr lang="en-US" sz="1400" dirty="0" err="1" smtClean="0"/>
              <a:t>Anggaran:Rp</a:t>
            </a:r>
            <a:r>
              <a:rPr lang="en-US" sz="1400" dirty="0"/>
              <a:t>. </a:t>
            </a:r>
            <a:r>
              <a:rPr lang="en-US" sz="1400" dirty="0" smtClean="0"/>
              <a:t>23,800,000.00</a:t>
            </a:r>
          </a:p>
          <a:p>
            <a:pPr lvl="0"/>
            <a:endParaRPr lang="en-US" sz="1200" dirty="0" smtClean="0"/>
          </a:p>
          <a:p>
            <a:pPr lvl="0"/>
            <a:endParaRPr lang="en-US" sz="1200" dirty="0"/>
          </a:p>
          <a:p>
            <a:endParaRPr lang="en-US" sz="1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560642" y="3429000"/>
            <a:ext cx="396204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 smtClean="0"/>
              <a:t>B.</a:t>
            </a:r>
            <a:r>
              <a:rPr lang="en-US" sz="1400" dirty="0"/>
              <a:t> </a:t>
            </a:r>
            <a:r>
              <a:rPr lang="en-US" sz="1400" dirty="0" err="1" smtClean="0"/>
              <a:t>Penyedian</a:t>
            </a:r>
            <a:r>
              <a:rPr lang="en-US" sz="1400" dirty="0" smtClean="0"/>
              <a:t> </a:t>
            </a:r>
            <a:r>
              <a:rPr lang="en-US" sz="1400" dirty="0" err="1" smtClean="0"/>
              <a:t>Sarana</a:t>
            </a:r>
            <a:r>
              <a:rPr lang="en-US" sz="1400" dirty="0" smtClean="0"/>
              <a:t> (</a:t>
            </a:r>
            <a:r>
              <a:rPr lang="en-US" sz="1400" dirty="0" err="1" smtClean="0"/>
              <a:t>Aset</a:t>
            </a:r>
            <a:r>
              <a:rPr lang="en-US" sz="1400" dirty="0" smtClean="0"/>
              <a:t> </a:t>
            </a:r>
            <a:r>
              <a:rPr lang="en-US" sz="1400" dirty="0" err="1" smtClean="0"/>
              <a:t>Tetap</a:t>
            </a:r>
            <a:r>
              <a:rPr lang="en-US" sz="1400" dirty="0" smtClean="0"/>
              <a:t>)</a:t>
            </a:r>
            <a:r>
              <a:rPr lang="en-US" sz="1400" dirty="0"/>
              <a:t> </a:t>
            </a:r>
            <a:r>
              <a:rPr lang="en-US" sz="1400" dirty="0" err="1" smtClean="0"/>
              <a:t>Perkantoran</a:t>
            </a:r>
            <a:r>
              <a:rPr lang="en-US" sz="1400" dirty="0" smtClean="0"/>
              <a:t> /</a:t>
            </a:r>
            <a:r>
              <a:rPr lang="en-US" sz="1400" dirty="0" err="1" smtClean="0"/>
              <a:t>Pemerintahan</a:t>
            </a:r>
            <a:r>
              <a:rPr lang="en-US" sz="1400" dirty="0" smtClean="0"/>
              <a:t>(</a:t>
            </a:r>
            <a:r>
              <a:rPr lang="en-US" sz="1400" dirty="0" err="1" smtClean="0"/>
              <a:t>Realisasi</a:t>
            </a:r>
            <a:r>
              <a:rPr lang="en-US" sz="1400" dirty="0" smtClean="0"/>
              <a:t> </a:t>
            </a:r>
            <a:r>
              <a:rPr lang="en-US" sz="1400" dirty="0" err="1" smtClean="0"/>
              <a:t>Anggaran</a:t>
            </a:r>
            <a:r>
              <a:rPr lang="en-US" sz="1400" dirty="0" smtClean="0"/>
              <a:t> : Rp.58,541,675.00</a:t>
            </a:r>
          </a:p>
          <a:p>
            <a:pPr lvl="0"/>
            <a:r>
              <a:rPr lang="en-US" sz="1200" dirty="0" err="1"/>
              <a:t>a</a:t>
            </a:r>
            <a:r>
              <a:rPr lang="en-US" sz="1200" dirty="0" err="1" smtClean="0"/>
              <a:t>.Printer</a:t>
            </a:r>
            <a:r>
              <a:rPr lang="en-US" sz="1200" dirty="0" smtClean="0"/>
              <a:t> </a:t>
            </a:r>
            <a:r>
              <a:rPr lang="en-US" sz="1200" dirty="0" err="1" smtClean="0"/>
              <a:t>Epson,Realisasi</a:t>
            </a:r>
            <a:r>
              <a:rPr lang="en-US" sz="1200" dirty="0" smtClean="0"/>
              <a:t>	  </a:t>
            </a:r>
            <a:r>
              <a:rPr lang="en-US" sz="1200" dirty="0" err="1"/>
              <a:t>b</a:t>
            </a:r>
            <a:r>
              <a:rPr lang="en-US" sz="1200" dirty="0" err="1" smtClean="0"/>
              <a:t>.Brangkas</a:t>
            </a:r>
            <a:r>
              <a:rPr lang="en-US" sz="1200" dirty="0" smtClean="0"/>
              <a:t> ,</a:t>
            </a:r>
            <a:r>
              <a:rPr lang="en-US" sz="1200" dirty="0" err="1" smtClean="0"/>
              <a:t>Realisasi</a:t>
            </a:r>
            <a:r>
              <a:rPr lang="en-US" sz="1200" dirty="0" smtClean="0"/>
              <a:t> </a:t>
            </a:r>
          </a:p>
          <a:p>
            <a:pPr lvl="0"/>
            <a:r>
              <a:rPr lang="en-US" sz="1200" dirty="0" smtClean="0"/>
              <a:t> </a:t>
            </a:r>
            <a:r>
              <a:rPr lang="en-US" sz="1200" dirty="0" err="1" smtClean="0"/>
              <a:t>Anggaran</a:t>
            </a:r>
            <a:r>
              <a:rPr lang="en-US" sz="1200" dirty="0" smtClean="0"/>
              <a:t> Rp.8.400.00</a:t>
            </a:r>
            <a:r>
              <a:rPr lang="en-US" sz="1200" dirty="0"/>
              <a:t> </a:t>
            </a:r>
            <a:r>
              <a:rPr lang="en-US" sz="1200" dirty="0" smtClean="0"/>
              <a:t>         </a:t>
            </a:r>
            <a:r>
              <a:rPr lang="en-US" sz="1200" dirty="0" err="1" smtClean="0"/>
              <a:t>Anggaran</a:t>
            </a:r>
            <a:r>
              <a:rPr lang="en-US" sz="1200" dirty="0" smtClean="0"/>
              <a:t> Rp.4.066.875</a:t>
            </a:r>
          </a:p>
          <a:p>
            <a:pPr lvl="0"/>
            <a:endParaRPr lang="en-US" sz="1200" dirty="0" smtClean="0"/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1772816"/>
            <a:ext cx="3310765" cy="16561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" b="23434"/>
          <a:stretch/>
        </p:blipFill>
        <p:spPr>
          <a:xfrm>
            <a:off x="4679209" y="4653136"/>
            <a:ext cx="1764196" cy="1594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" t="10101" r="11516" b="40895"/>
          <a:stretch/>
        </p:blipFill>
        <p:spPr>
          <a:xfrm>
            <a:off x="6551417" y="4653135"/>
            <a:ext cx="1599887" cy="15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846878" y="334092"/>
            <a:ext cx="7164378" cy="2273581"/>
          </a:xfrm>
        </p:spPr>
        <p:txBody>
          <a:bodyPr>
            <a:normAutofit fontScale="90000"/>
          </a:bodyPr>
          <a:lstStyle/>
          <a:p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N.</a:t>
            </a:r>
            <a:r>
              <a:rPr lang="en-US" sz="1600" dirty="0"/>
              <a:t> </a:t>
            </a:r>
            <a:r>
              <a:rPr lang="en-US" sz="1600" dirty="0" err="1"/>
              <a:t>Penyelenggaraan</a:t>
            </a:r>
            <a:r>
              <a:rPr lang="en-US" sz="1600" dirty="0"/>
              <a:t> </a:t>
            </a:r>
            <a:r>
              <a:rPr lang="en-US" sz="1600" dirty="0" err="1"/>
              <a:t>Informasi</a:t>
            </a:r>
            <a:r>
              <a:rPr lang="en-US" sz="1600" dirty="0"/>
              <a:t> </a:t>
            </a:r>
            <a:r>
              <a:rPr lang="en-US" sz="1600" dirty="0" err="1"/>
              <a:t>Publik</a:t>
            </a:r>
            <a:r>
              <a:rPr lang="en-US" sz="1600" dirty="0"/>
              <a:t> </a:t>
            </a:r>
            <a:r>
              <a:rPr lang="en-US" sz="1600" dirty="0" err="1"/>
              <a:t>Desa</a:t>
            </a:r>
            <a:r>
              <a:rPr lang="en-US" sz="1600" dirty="0"/>
              <a:t>  (</a:t>
            </a:r>
            <a:r>
              <a:rPr lang="en-US" sz="1600" dirty="0" err="1"/>
              <a:t>Misal</a:t>
            </a:r>
            <a:r>
              <a:rPr lang="en-US" sz="1600" dirty="0"/>
              <a:t> : </a:t>
            </a:r>
            <a:r>
              <a:rPr lang="en-US" sz="1600" dirty="0" err="1"/>
              <a:t>Pembuatan</a:t>
            </a:r>
            <a:r>
              <a:rPr lang="en-US" sz="1600" dirty="0"/>
              <a:t> Poster/</a:t>
            </a:r>
            <a:r>
              <a:rPr lang="en-US" sz="1600" dirty="0" err="1"/>
              <a:t>Baliho</a:t>
            </a:r>
            <a:r>
              <a:rPr lang="en-US" sz="1600" dirty="0"/>
              <a:t> </a:t>
            </a:r>
            <a:r>
              <a:rPr lang="en-US" sz="1600" dirty="0" err="1"/>
              <a:t>Informasi</a:t>
            </a:r>
            <a:r>
              <a:rPr lang="en-US" sz="1600" dirty="0"/>
              <a:t> </a:t>
            </a:r>
            <a:r>
              <a:rPr lang="en-US" sz="1600" dirty="0" err="1"/>
              <a:t>penetapan</a:t>
            </a:r>
            <a:r>
              <a:rPr lang="en-US" sz="1600" dirty="0"/>
              <a:t>/LPJ </a:t>
            </a:r>
            <a:r>
              <a:rPr lang="en-US" sz="1600" dirty="0" err="1"/>
              <a:t>APBDes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Warga</a:t>
            </a:r>
            <a:r>
              <a:rPr lang="en-US" sz="1600" dirty="0"/>
              <a:t>, </a:t>
            </a:r>
            <a:r>
              <a:rPr lang="en-US" sz="1600" dirty="0" err="1"/>
              <a:t>dll</a:t>
            </a:r>
            <a:r>
              <a:rPr lang="en-US" sz="1600" dirty="0"/>
              <a:t>) (</a:t>
            </a:r>
            <a:r>
              <a:rPr lang="en-US" sz="1600" dirty="0" err="1"/>
              <a:t>Realisasi</a:t>
            </a:r>
            <a:r>
              <a:rPr lang="en-US" sz="1600" dirty="0"/>
              <a:t> </a:t>
            </a:r>
            <a:r>
              <a:rPr lang="en-US" sz="1600" dirty="0" err="1"/>
              <a:t>Anggaran</a:t>
            </a:r>
            <a:r>
              <a:rPr lang="en-US" sz="1600" dirty="0"/>
              <a:t>: RP. 1,310,000.00)</a:t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63983" y="1772141"/>
            <a:ext cx="814922" cy="12756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788024" y="37890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761" y="3630141"/>
            <a:ext cx="2482080" cy="217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30141"/>
            <a:ext cx="1944216" cy="215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29863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57640"/>
            <a:ext cx="1944216" cy="184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9395"/>
            <a:ext cx="2520280" cy="187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26" y="1559395"/>
            <a:ext cx="2381994" cy="187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592263" y="29749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06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617391" y="621503"/>
            <a:ext cx="3976068" cy="2446641"/>
          </a:xfrm>
        </p:spPr>
        <p:txBody>
          <a:bodyPr>
            <a:normAutofit fontScale="90000"/>
          </a:bodyPr>
          <a:lstStyle/>
          <a:p>
            <a:r>
              <a:rPr lang="en-US" sz="1600" b="1" dirty="0"/>
              <a:t>III.PEMBINAAN MASYARAKAT DESA</a:t>
            </a:r>
            <a:br>
              <a:rPr lang="en-US" sz="1600" b="1" dirty="0"/>
            </a:br>
            <a:r>
              <a:rPr lang="en-US" sz="1600" dirty="0"/>
              <a:t>A. </a:t>
            </a:r>
            <a:r>
              <a:rPr lang="en-US" sz="1600" dirty="0" err="1"/>
              <a:t>Pengiriman</a:t>
            </a:r>
            <a:r>
              <a:rPr lang="en-US" sz="1600" dirty="0"/>
              <a:t> </a:t>
            </a:r>
            <a:r>
              <a:rPr lang="en-US" sz="1600" dirty="0" err="1"/>
              <a:t>Kontingen</a:t>
            </a:r>
            <a:r>
              <a:rPr lang="en-US" sz="1600" dirty="0"/>
              <a:t> Group </a:t>
            </a:r>
            <a:r>
              <a:rPr lang="en-US" sz="1600" dirty="0" err="1"/>
              <a:t>Kesenian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Kebudayaan</a:t>
            </a:r>
            <a:r>
              <a:rPr lang="en-US" sz="1600" dirty="0"/>
              <a:t> </a:t>
            </a:r>
            <a:r>
              <a:rPr lang="en-US" sz="1600" dirty="0" err="1"/>
              <a:t>sebagai</a:t>
            </a:r>
            <a:r>
              <a:rPr lang="en-US" sz="1600" dirty="0"/>
              <a:t> </a:t>
            </a:r>
            <a:r>
              <a:rPr lang="en-US" sz="1600" dirty="0" err="1"/>
              <a:t>Wakil</a:t>
            </a:r>
            <a:r>
              <a:rPr lang="en-US" sz="1600" dirty="0"/>
              <a:t> </a:t>
            </a:r>
            <a:r>
              <a:rPr lang="en-US" sz="1600" dirty="0" err="1"/>
              <a:t>Desa</a:t>
            </a:r>
            <a:r>
              <a:rPr lang="en-US" sz="1600" dirty="0"/>
              <a:t> di </a:t>
            </a:r>
            <a:r>
              <a:rPr lang="en-US" sz="1600" dirty="0" err="1"/>
              <a:t>tingkat</a:t>
            </a:r>
            <a:r>
              <a:rPr lang="en-US" sz="1600" dirty="0"/>
              <a:t> </a:t>
            </a:r>
            <a:r>
              <a:rPr lang="en-US" sz="1600" dirty="0" err="1"/>
              <a:t>Kecamatan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Kabupaten</a:t>
            </a:r>
            <a:r>
              <a:rPr lang="en-US" sz="1600" dirty="0"/>
              <a:t>/Kota (</a:t>
            </a:r>
            <a:r>
              <a:rPr lang="en-US" sz="1600" dirty="0" err="1"/>
              <a:t>Realisasi</a:t>
            </a:r>
            <a:r>
              <a:rPr lang="en-US" sz="1600" dirty="0"/>
              <a:t> </a:t>
            </a:r>
            <a:r>
              <a:rPr lang="en-US" sz="1600" dirty="0" err="1"/>
              <a:t>Anggaran</a:t>
            </a:r>
            <a:r>
              <a:rPr lang="en-US" sz="1600" dirty="0"/>
              <a:t>: </a:t>
            </a:r>
            <a:r>
              <a:rPr lang="en-US" sz="1600" dirty="0" err="1"/>
              <a:t>Rp</a:t>
            </a:r>
            <a:r>
              <a:rPr lang="en-US" sz="1600" dirty="0"/>
              <a:t>. 16,590,000.00)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300" dirty="0" err="1"/>
              <a:t>Pentas</a:t>
            </a:r>
            <a:r>
              <a:rPr lang="en-US" sz="1300" dirty="0"/>
              <a:t> </a:t>
            </a:r>
            <a:r>
              <a:rPr lang="en-US" sz="1300" dirty="0" err="1"/>
              <a:t>Seni</a:t>
            </a:r>
            <a:r>
              <a:rPr lang="en-US" sz="1300" dirty="0"/>
              <a:t> Di Taman Bung </a:t>
            </a:r>
            <a:r>
              <a:rPr lang="en-US" sz="1300" dirty="0" err="1"/>
              <a:t>Karno</a:t>
            </a: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211363" y="-66508"/>
            <a:ext cx="4129636" cy="2775118"/>
          </a:xfrm>
        </p:spPr>
        <p:txBody>
          <a:bodyPr>
            <a:normAutofit/>
          </a:bodyPr>
          <a:lstStyle/>
          <a:p>
            <a:endParaRPr lang="en-US" sz="1200" dirty="0"/>
          </a:p>
          <a:p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524161" y="3789040"/>
            <a:ext cx="35762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 </a:t>
            </a:r>
            <a:endParaRPr lang="en-US" dirty="0" smtClean="0"/>
          </a:p>
          <a:p>
            <a:pPr lvl="0"/>
            <a:r>
              <a:rPr lang="en-US" sz="1200" dirty="0" smtClean="0"/>
              <a:t>II</a:t>
            </a:r>
            <a:r>
              <a:rPr lang="en-US" sz="1200" dirty="0"/>
              <a:t>. </a:t>
            </a:r>
            <a:r>
              <a:rPr lang="en-US" sz="1200" dirty="0" err="1" smtClean="0"/>
              <a:t>Bulan</a:t>
            </a:r>
            <a:r>
              <a:rPr lang="en-US" sz="1200" dirty="0" smtClean="0"/>
              <a:t> Bung </a:t>
            </a:r>
            <a:r>
              <a:rPr lang="en-US" sz="1200" dirty="0" err="1" smtClean="0"/>
              <a:t>Karno</a:t>
            </a:r>
            <a:r>
              <a:rPr lang="en-US" sz="1200" dirty="0" smtClean="0"/>
              <a:t> </a:t>
            </a:r>
            <a:r>
              <a:rPr lang="en-US" sz="1200" dirty="0" err="1" smtClean="0"/>
              <a:t>Bulan</a:t>
            </a:r>
            <a:r>
              <a:rPr lang="en-US" sz="1200" dirty="0" smtClean="0"/>
              <a:t> </a:t>
            </a:r>
            <a:r>
              <a:rPr lang="en-US" sz="1200" dirty="0" err="1" smtClean="0"/>
              <a:t>Juni</a:t>
            </a:r>
            <a:r>
              <a:rPr lang="en-US" sz="1200" dirty="0" smtClean="0"/>
              <a:t>   </a:t>
            </a:r>
            <a:r>
              <a:rPr lang="en-US" sz="1200" dirty="0"/>
              <a:t>di </a:t>
            </a:r>
            <a:r>
              <a:rPr lang="en-US" sz="1200" dirty="0" err="1"/>
              <a:t>BD.Sangambu</a:t>
            </a:r>
            <a:r>
              <a:rPr lang="en-US" sz="12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76873"/>
            <a:ext cx="1728192" cy="1696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276872"/>
            <a:ext cx="1656184" cy="1696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8" r="5423" b="20000"/>
          <a:stretch/>
        </p:blipFill>
        <p:spPr>
          <a:xfrm>
            <a:off x="899592" y="4158372"/>
            <a:ext cx="1758456" cy="1959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" t="40409" r="7390"/>
          <a:stretch/>
        </p:blipFill>
        <p:spPr>
          <a:xfrm>
            <a:off x="2824425" y="4164249"/>
            <a:ext cx="1699736" cy="1991741"/>
          </a:xfrm>
          <a:prstGeom prst="rect">
            <a:avLst/>
          </a:prstGeom>
        </p:spPr>
      </p:pic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592263" y="29749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4160" y="668057"/>
            <a:ext cx="408028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/>
              <a:t>B. </a:t>
            </a:r>
            <a:r>
              <a:rPr lang="en-US" sz="1400" dirty="0" err="1"/>
              <a:t>Penyelenggaraan</a:t>
            </a:r>
            <a:r>
              <a:rPr lang="en-US" sz="1400" dirty="0"/>
              <a:t> Festival </a:t>
            </a:r>
            <a:r>
              <a:rPr lang="en-US" sz="1400" dirty="0" err="1"/>
              <a:t>Kesenian</a:t>
            </a:r>
            <a:r>
              <a:rPr lang="en-US" sz="1400" dirty="0"/>
              <a:t>, </a:t>
            </a:r>
            <a:r>
              <a:rPr lang="en-US" sz="1400" dirty="0" err="1"/>
              <a:t>Adat</a:t>
            </a:r>
            <a:r>
              <a:rPr lang="en-US" sz="1400" dirty="0"/>
              <a:t>/</a:t>
            </a:r>
            <a:r>
              <a:rPr lang="en-US" sz="1400" dirty="0" err="1"/>
              <a:t>Kebudayaan</a:t>
            </a:r>
            <a:r>
              <a:rPr lang="en-US" sz="1400" dirty="0"/>
              <a:t>,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Keagamaan</a:t>
            </a:r>
            <a:r>
              <a:rPr lang="en-US" sz="1400" dirty="0"/>
              <a:t> (</a:t>
            </a:r>
            <a:r>
              <a:rPr lang="en-US" sz="1400" dirty="0" err="1"/>
              <a:t>perayaan</a:t>
            </a:r>
            <a:r>
              <a:rPr lang="en-US" sz="1400" dirty="0"/>
              <a:t> </a:t>
            </a:r>
            <a:r>
              <a:rPr lang="en-US" sz="1400" dirty="0" err="1"/>
              <a:t>hari</a:t>
            </a:r>
            <a:r>
              <a:rPr lang="en-US" sz="1400" dirty="0"/>
              <a:t> </a:t>
            </a:r>
            <a:r>
              <a:rPr lang="en-US" sz="1400" dirty="0" err="1"/>
              <a:t>kemerdekaan</a:t>
            </a:r>
            <a:r>
              <a:rPr lang="en-US" sz="1400" dirty="0"/>
              <a:t>, </a:t>
            </a:r>
            <a:r>
              <a:rPr lang="en-US" sz="1400" dirty="0" err="1"/>
              <a:t>hari</a:t>
            </a:r>
            <a:r>
              <a:rPr lang="en-US" sz="1400" dirty="0"/>
              <a:t> </a:t>
            </a:r>
            <a:r>
              <a:rPr lang="en-US" sz="1400" dirty="0" err="1"/>
              <a:t>besar</a:t>
            </a:r>
            <a:r>
              <a:rPr lang="en-US" sz="1400" dirty="0"/>
              <a:t> </a:t>
            </a:r>
            <a:r>
              <a:rPr lang="en-US" sz="1400" dirty="0" err="1"/>
              <a:t>keagamaan</a:t>
            </a:r>
            <a:r>
              <a:rPr lang="en-US" sz="1400" dirty="0"/>
              <a:t>, </a:t>
            </a:r>
            <a:r>
              <a:rPr lang="en-US" sz="1400" dirty="0" err="1"/>
              <a:t>dll</a:t>
            </a:r>
            <a:r>
              <a:rPr lang="en-US" sz="1400" dirty="0"/>
              <a:t>) </a:t>
            </a:r>
            <a:r>
              <a:rPr lang="en-US" sz="1400" dirty="0" err="1"/>
              <a:t>tingkat</a:t>
            </a:r>
            <a:r>
              <a:rPr lang="en-US" sz="1400" dirty="0"/>
              <a:t> </a:t>
            </a:r>
            <a:r>
              <a:rPr lang="en-US" sz="1400" dirty="0" err="1"/>
              <a:t>Desa</a:t>
            </a:r>
            <a:r>
              <a:rPr lang="en-US" sz="1400" dirty="0"/>
              <a:t> (</a:t>
            </a:r>
            <a:r>
              <a:rPr lang="en-US" sz="1400" dirty="0" err="1"/>
              <a:t>Realisasi</a:t>
            </a:r>
            <a:r>
              <a:rPr lang="en-US" sz="1400" dirty="0"/>
              <a:t> </a:t>
            </a:r>
            <a:r>
              <a:rPr lang="en-US" sz="1400" dirty="0" err="1"/>
              <a:t>Anggaran</a:t>
            </a:r>
            <a:r>
              <a:rPr lang="en-US" sz="1400" dirty="0"/>
              <a:t>: </a:t>
            </a:r>
            <a:r>
              <a:rPr lang="en-US" sz="1400" dirty="0" err="1"/>
              <a:t>Rp</a:t>
            </a:r>
            <a:r>
              <a:rPr lang="en-US" sz="1400" dirty="0"/>
              <a:t>. 226,365,850.00</a:t>
            </a:r>
            <a:r>
              <a:rPr lang="en-US" sz="1400" dirty="0" smtClean="0"/>
              <a:t>)</a:t>
            </a:r>
          </a:p>
          <a:p>
            <a:pPr lvl="0"/>
            <a:endParaRPr lang="en-US" sz="1400" dirty="0" smtClean="0"/>
          </a:p>
          <a:p>
            <a:r>
              <a:rPr lang="en-US" sz="1200" dirty="0" err="1"/>
              <a:t>a.Hari</a:t>
            </a:r>
            <a:r>
              <a:rPr lang="en-US" sz="1200" dirty="0"/>
              <a:t> </a:t>
            </a:r>
            <a:r>
              <a:rPr lang="en-US" sz="1200" dirty="0" err="1"/>
              <a:t>Hari</a:t>
            </a:r>
            <a:r>
              <a:rPr lang="en-US" sz="1200" dirty="0"/>
              <a:t> </a:t>
            </a:r>
            <a:r>
              <a:rPr lang="en-US" sz="1200" dirty="0" err="1"/>
              <a:t>Nasional</a:t>
            </a:r>
            <a:r>
              <a:rPr lang="en-US" sz="1200" dirty="0"/>
              <a:t> </a:t>
            </a:r>
            <a:r>
              <a:rPr lang="en-US" sz="1200" dirty="0" err="1"/>
              <a:t>Realisasi</a:t>
            </a:r>
            <a:r>
              <a:rPr lang="en-US" sz="1200" dirty="0"/>
              <a:t> </a:t>
            </a:r>
            <a:r>
              <a:rPr lang="en-US" sz="1200" dirty="0" err="1"/>
              <a:t>Anggaran</a:t>
            </a:r>
            <a:r>
              <a:rPr lang="en-US" sz="1200" dirty="0"/>
              <a:t> </a:t>
            </a:r>
            <a:r>
              <a:rPr lang="en-US" sz="1200" dirty="0" smtClean="0"/>
              <a:t>Rp.13.857.850</a:t>
            </a:r>
          </a:p>
          <a:p>
            <a:pPr lvl="0"/>
            <a:r>
              <a:rPr lang="en-US" sz="1200" dirty="0" err="1"/>
              <a:t>I.Bulan</a:t>
            </a:r>
            <a:r>
              <a:rPr lang="en-US" sz="1200" dirty="0"/>
              <a:t> </a:t>
            </a:r>
            <a:r>
              <a:rPr lang="en-US" sz="1200" dirty="0" err="1"/>
              <a:t>Bahasa</a:t>
            </a:r>
            <a:r>
              <a:rPr lang="en-US" sz="1200" dirty="0"/>
              <a:t> Bali  </a:t>
            </a:r>
            <a:r>
              <a:rPr lang="en-US" sz="1200" dirty="0" err="1"/>
              <a:t>II.Bulan</a:t>
            </a:r>
            <a:r>
              <a:rPr lang="en-US" sz="1200" dirty="0"/>
              <a:t> Bung </a:t>
            </a:r>
            <a:r>
              <a:rPr lang="en-US" sz="1200" dirty="0" err="1"/>
              <a:t>Karno</a:t>
            </a:r>
            <a:r>
              <a:rPr lang="en-US" sz="1200" dirty="0"/>
              <a:t>   III.17 </a:t>
            </a:r>
            <a:r>
              <a:rPr lang="en-US" sz="1200" dirty="0" err="1"/>
              <a:t>Agustus</a:t>
            </a:r>
            <a:r>
              <a:rPr lang="en-US" sz="1200" dirty="0"/>
              <a:t> 2025</a:t>
            </a:r>
          </a:p>
          <a:p>
            <a:pPr lvl="0"/>
            <a:r>
              <a:rPr lang="en-US" sz="1200" dirty="0" err="1" smtClean="0"/>
              <a:t>I.Bulan</a:t>
            </a:r>
            <a:r>
              <a:rPr lang="en-US" sz="1200" dirty="0" smtClean="0"/>
              <a:t> </a:t>
            </a:r>
            <a:r>
              <a:rPr lang="en-US" sz="1200" dirty="0" err="1" smtClean="0"/>
              <a:t>Bahasa</a:t>
            </a:r>
            <a:r>
              <a:rPr lang="en-US" sz="1200" dirty="0" smtClean="0"/>
              <a:t> Bali </a:t>
            </a:r>
            <a:r>
              <a:rPr lang="en-US" sz="1200" dirty="0" err="1" smtClean="0"/>
              <a:t>Bulan</a:t>
            </a:r>
            <a:r>
              <a:rPr lang="en-US" sz="1200" dirty="0" smtClean="0"/>
              <a:t> </a:t>
            </a:r>
            <a:r>
              <a:rPr lang="en-US" sz="1200" dirty="0" err="1"/>
              <a:t>Februari</a:t>
            </a:r>
            <a:r>
              <a:rPr lang="en-US" sz="1200" dirty="0"/>
              <a:t>   </a:t>
            </a:r>
            <a:r>
              <a:rPr lang="en-US" sz="1200" dirty="0" smtClean="0"/>
              <a:t>Di </a:t>
            </a:r>
            <a:r>
              <a:rPr lang="en-US" sz="1200" dirty="0"/>
              <a:t>Kantor </a:t>
            </a:r>
            <a:r>
              <a:rPr lang="en-US" sz="1200" dirty="0" err="1"/>
              <a:t>Desa</a:t>
            </a:r>
            <a:r>
              <a:rPr lang="en-US" sz="1200" dirty="0"/>
              <a:t> </a:t>
            </a:r>
          </a:p>
          <a:p>
            <a:pPr lvl="0"/>
            <a:endParaRPr lang="en-US" sz="1200" dirty="0"/>
          </a:p>
          <a:p>
            <a:endParaRPr lang="en-US" sz="1200" dirty="0"/>
          </a:p>
          <a:p>
            <a:pPr lvl="0"/>
            <a:endParaRPr lang="en-US" sz="1400" dirty="0"/>
          </a:p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1" b="10999"/>
          <a:stretch/>
        </p:blipFill>
        <p:spPr>
          <a:xfrm>
            <a:off x="4790489" y="2708920"/>
            <a:ext cx="3165887" cy="1305681"/>
          </a:xfrm>
          <a:prstGeom prst="rect">
            <a:avLst/>
          </a:prstGeom>
        </p:spPr>
      </p:pic>
      <p:pic>
        <p:nvPicPr>
          <p:cNvPr id="18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4656952" y="4509121"/>
            <a:ext cx="3297707" cy="151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0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095325" y="766148"/>
            <a:ext cx="3064827" cy="2446641"/>
          </a:xfrm>
        </p:spPr>
        <p:txBody>
          <a:bodyPr>
            <a:normAutofit/>
          </a:bodyPr>
          <a:lstStyle/>
          <a:p>
            <a:pPr lvl="0"/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683877" y="649174"/>
            <a:ext cx="4391820" cy="2100400"/>
          </a:xfrm>
        </p:spPr>
        <p:txBody>
          <a:bodyPr>
            <a:normAutofit/>
          </a:bodyPr>
          <a:lstStyle/>
          <a:p>
            <a:pPr lvl="0" algn="l"/>
            <a:endParaRPr lang="en-US" sz="1200" dirty="0" smtClean="0"/>
          </a:p>
          <a:p>
            <a:pPr lvl="0" algn="l"/>
            <a:r>
              <a:rPr lang="en-US" sz="1200" dirty="0" smtClean="0"/>
              <a:t>III.17 </a:t>
            </a:r>
            <a:r>
              <a:rPr lang="en-US" sz="1200" dirty="0" err="1" smtClean="0"/>
              <a:t>Agustus</a:t>
            </a:r>
            <a:r>
              <a:rPr lang="en-US" sz="1200" dirty="0" smtClean="0"/>
              <a:t> 2025 </a:t>
            </a:r>
            <a:r>
              <a:rPr lang="en-US" sz="1200" dirty="0" err="1" smtClean="0"/>
              <a:t>Bulan</a:t>
            </a:r>
            <a:r>
              <a:rPr lang="en-US" sz="1200" dirty="0" smtClean="0"/>
              <a:t> </a:t>
            </a:r>
            <a:r>
              <a:rPr lang="en-US" sz="1200" dirty="0" err="1" smtClean="0"/>
              <a:t>Agustus</a:t>
            </a:r>
            <a:r>
              <a:rPr lang="en-US" sz="1200" dirty="0" smtClean="0"/>
              <a:t> di </a:t>
            </a:r>
            <a:r>
              <a:rPr lang="en-US" sz="1200" dirty="0" err="1" smtClean="0"/>
              <a:t>Gedung</a:t>
            </a:r>
            <a:r>
              <a:rPr lang="en-US" sz="1200" dirty="0" smtClean="0"/>
              <a:t> </a:t>
            </a:r>
            <a:r>
              <a:rPr lang="en-US" sz="1200" dirty="0" err="1" smtClean="0"/>
              <a:t>Serba</a:t>
            </a:r>
            <a:r>
              <a:rPr lang="en-US" sz="1200" dirty="0" smtClean="0"/>
              <a:t> </a:t>
            </a:r>
            <a:r>
              <a:rPr lang="en-US" sz="1200" dirty="0" err="1" smtClean="0"/>
              <a:t>Guna</a:t>
            </a:r>
            <a:endParaRPr lang="en-US" sz="1200" dirty="0" smtClean="0"/>
          </a:p>
          <a:p>
            <a:pPr lvl="0" algn="l"/>
            <a:endParaRPr lang="en-US" sz="1200" dirty="0" smtClean="0"/>
          </a:p>
          <a:p>
            <a:pPr lvl="0" algn="l"/>
            <a:endParaRPr lang="en-US" sz="1200" dirty="0"/>
          </a:p>
          <a:p>
            <a:pPr algn="l"/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14338" r="15569" b="18917"/>
          <a:stretch/>
        </p:blipFill>
        <p:spPr>
          <a:xfrm>
            <a:off x="971600" y="1319081"/>
            <a:ext cx="3384376" cy="16561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6132" y="3087573"/>
            <a:ext cx="3939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b.Upacara</a:t>
            </a:r>
            <a:r>
              <a:rPr lang="en-US" sz="1200" dirty="0" smtClean="0"/>
              <a:t> </a:t>
            </a:r>
            <a:r>
              <a:rPr lang="en-US" sz="1200" dirty="0" err="1" smtClean="0"/>
              <a:t>Pemdes</a:t>
            </a:r>
            <a:r>
              <a:rPr lang="en-US" sz="1200" dirty="0" smtClean="0"/>
              <a:t> </a:t>
            </a:r>
            <a:r>
              <a:rPr lang="en-US" sz="1200" dirty="0" err="1" smtClean="0"/>
              <a:t>Realisasi</a:t>
            </a:r>
            <a:r>
              <a:rPr lang="en-US" sz="1200" dirty="0" smtClean="0"/>
              <a:t> </a:t>
            </a:r>
            <a:r>
              <a:rPr lang="en-US" sz="1200" dirty="0" err="1" smtClean="0"/>
              <a:t>Anggaran</a:t>
            </a:r>
            <a:r>
              <a:rPr lang="en-US" sz="1200" dirty="0" smtClean="0"/>
              <a:t> Rp.32.343.000</a:t>
            </a:r>
          </a:p>
          <a:p>
            <a:r>
              <a:rPr lang="en-US" sz="1200" dirty="0" err="1" smtClean="0"/>
              <a:t>Banten</a:t>
            </a:r>
            <a:r>
              <a:rPr lang="en-US" sz="1200" dirty="0" smtClean="0"/>
              <a:t> </a:t>
            </a:r>
            <a:r>
              <a:rPr lang="en-US" sz="1200" dirty="0" err="1" smtClean="0"/>
              <a:t>Piodalan</a:t>
            </a:r>
            <a:r>
              <a:rPr lang="en-US" sz="1200" dirty="0" smtClean="0"/>
              <a:t> Saraswati,</a:t>
            </a:r>
            <a:r>
              <a:rPr lang="en-US" sz="1200" dirty="0" err="1" smtClean="0"/>
              <a:t>Sehari</a:t>
            </a:r>
            <a:r>
              <a:rPr lang="en-US" sz="1200" dirty="0" smtClean="0"/>
              <a:t>”,</a:t>
            </a:r>
            <a:r>
              <a:rPr lang="en-US" sz="1200" dirty="0" err="1" smtClean="0"/>
              <a:t>Purnama</a:t>
            </a:r>
            <a:r>
              <a:rPr lang="en-US" sz="1200" dirty="0" smtClean="0"/>
              <a:t> </a:t>
            </a:r>
            <a:r>
              <a:rPr lang="en-US" sz="1200" dirty="0" err="1" smtClean="0"/>
              <a:t>Tilem,Galungan</a:t>
            </a:r>
            <a:r>
              <a:rPr lang="en-US" sz="1200" dirty="0" smtClean="0"/>
              <a:t> </a:t>
            </a:r>
            <a:r>
              <a:rPr lang="en-US" sz="1200" dirty="0" err="1" smtClean="0"/>
              <a:t>Kuningan,Penjor,Busana</a:t>
            </a:r>
            <a:r>
              <a:rPr lang="en-US" sz="1200" dirty="0" smtClean="0"/>
              <a:t> </a:t>
            </a:r>
            <a:r>
              <a:rPr lang="en-US" sz="1200" dirty="0" err="1" smtClean="0"/>
              <a:t>Pelinggih,Mecaru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5" t="14527"/>
          <a:stretch/>
        </p:blipFill>
        <p:spPr>
          <a:xfrm>
            <a:off x="887166" y="4062586"/>
            <a:ext cx="1108565" cy="1814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65082" y="4062586"/>
            <a:ext cx="1282782" cy="18146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279" y="4062586"/>
            <a:ext cx="1224135" cy="18340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18481" y="764704"/>
            <a:ext cx="331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c.Piodalan</a:t>
            </a:r>
            <a:r>
              <a:rPr lang="en-US" sz="1200" dirty="0" smtClean="0"/>
              <a:t> 14 </a:t>
            </a:r>
            <a:r>
              <a:rPr lang="en-US" sz="1200" dirty="0" err="1" smtClean="0"/>
              <a:t>Subak</a:t>
            </a:r>
            <a:r>
              <a:rPr lang="en-US" sz="1200" dirty="0" smtClean="0"/>
              <a:t> Di </a:t>
            </a:r>
            <a:r>
              <a:rPr lang="en-US" sz="1200" dirty="0" err="1" smtClean="0"/>
              <a:t>Desa</a:t>
            </a:r>
            <a:r>
              <a:rPr lang="en-US" sz="1200" dirty="0" smtClean="0"/>
              <a:t> </a:t>
            </a:r>
            <a:r>
              <a:rPr lang="en-US" sz="1200" dirty="0" err="1" smtClean="0"/>
              <a:t>Madenan</a:t>
            </a:r>
            <a:r>
              <a:rPr lang="en-US" sz="1200" dirty="0"/>
              <a:t> </a:t>
            </a:r>
            <a:r>
              <a:rPr lang="en-US" sz="1200" dirty="0" smtClean="0"/>
              <a:t>, </a:t>
            </a:r>
            <a:r>
              <a:rPr lang="en-US" sz="1200" dirty="0" err="1" smtClean="0"/>
              <a:t>Realisasi</a:t>
            </a:r>
            <a:r>
              <a:rPr lang="en-US" sz="1200" dirty="0" smtClean="0"/>
              <a:t> </a:t>
            </a:r>
            <a:r>
              <a:rPr lang="en-US" sz="1200" dirty="0" err="1" smtClean="0"/>
              <a:t>Anggaran</a:t>
            </a:r>
            <a:r>
              <a:rPr lang="en-US" sz="1200" dirty="0" smtClean="0"/>
              <a:t> Rp.182.000.000</a:t>
            </a:r>
            <a:endParaRPr lang="en-US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14" y="1342804"/>
            <a:ext cx="1671250" cy="212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997" y="1319080"/>
            <a:ext cx="1656185" cy="21459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449" y="3589856"/>
            <a:ext cx="1590927" cy="22874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48" y="3559806"/>
            <a:ext cx="1656184" cy="233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2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095325" y="766148"/>
            <a:ext cx="3064827" cy="2446641"/>
          </a:xfrm>
        </p:spPr>
        <p:txBody>
          <a:bodyPr>
            <a:normAutofit/>
          </a:bodyPr>
          <a:lstStyle/>
          <a:p>
            <a:pPr lvl="0"/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898349" y="1575424"/>
            <a:ext cx="1802439" cy="18490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773614" y="653692"/>
            <a:ext cx="3800433" cy="2100400"/>
          </a:xfrm>
        </p:spPr>
        <p:txBody>
          <a:bodyPr/>
          <a:lstStyle/>
          <a:p>
            <a:pPr lvl="0" algn="l"/>
            <a:r>
              <a:rPr lang="en-US" sz="1200" dirty="0" smtClean="0"/>
              <a:t>C</a:t>
            </a:r>
            <a:r>
              <a:rPr lang="en-US" dirty="0" smtClean="0"/>
              <a:t>.</a:t>
            </a:r>
            <a:r>
              <a:rPr lang="en-US" dirty="0"/>
              <a:t> </a:t>
            </a:r>
            <a:r>
              <a:rPr lang="en-US" sz="1200" dirty="0"/>
              <a:t>Pembangunan/</a:t>
            </a:r>
            <a:r>
              <a:rPr lang="en-US" sz="1200" dirty="0" err="1"/>
              <a:t>Rehabilitasi</a:t>
            </a:r>
            <a:r>
              <a:rPr lang="en-US" sz="1200" dirty="0"/>
              <a:t>/</a:t>
            </a:r>
            <a:r>
              <a:rPr lang="en-US" sz="1200" dirty="0" err="1"/>
              <a:t>Peningkatan</a:t>
            </a:r>
            <a:r>
              <a:rPr lang="en-US" sz="1200" dirty="0"/>
              <a:t> </a:t>
            </a:r>
            <a:r>
              <a:rPr lang="en-US" sz="1200" dirty="0" err="1"/>
              <a:t>Sarana</a:t>
            </a:r>
            <a:r>
              <a:rPr lang="en-US" sz="1200" dirty="0"/>
              <a:t>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Prasarana</a:t>
            </a:r>
            <a:r>
              <a:rPr lang="en-US" sz="1200" dirty="0"/>
              <a:t> </a:t>
            </a:r>
            <a:r>
              <a:rPr lang="en-US" sz="1200" dirty="0" err="1"/>
              <a:t>Kebudayaan</a:t>
            </a:r>
            <a:r>
              <a:rPr lang="en-US" sz="1200" dirty="0"/>
              <a:t>/</a:t>
            </a:r>
            <a:r>
              <a:rPr lang="en-US" sz="1200" dirty="0" err="1"/>
              <a:t>Rumah</a:t>
            </a:r>
            <a:r>
              <a:rPr lang="en-US" sz="1200" dirty="0"/>
              <a:t> </a:t>
            </a:r>
            <a:r>
              <a:rPr lang="en-US" sz="1200" dirty="0" err="1"/>
              <a:t>Adat</a:t>
            </a:r>
            <a:r>
              <a:rPr lang="en-US" sz="1200" dirty="0"/>
              <a:t>/</a:t>
            </a:r>
            <a:r>
              <a:rPr lang="en-US" sz="1200" dirty="0" err="1"/>
              <a:t>Keagamaan</a:t>
            </a:r>
            <a:r>
              <a:rPr lang="en-US" sz="1200" dirty="0"/>
              <a:t> </a:t>
            </a:r>
            <a:r>
              <a:rPr lang="en-US" sz="1200" dirty="0" err="1"/>
              <a:t>Milik</a:t>
            </a:r>
            <a:r>
              <a:rPr lang="en-US" sz="1200" dirty="0"/>
              <a:t> </a:t>
            </a:r>
            <a:r>
              <a:rPr lang="en-US" sz="1200" dirty="0" err="1"/>
              <a:t>Desa</a:t>
            </a:r>
            <a:r>
              <a:rPr lang="en-US" sz="1200" dirty="0"/>
              <a:t> (</a:t>
            </a:r>
            <a:r>
              <a:rPr lang="en-US" sz="1200" dirty="0" err="1"/>
              <a:t>Realisasi</a:t>
            </a:r>
            <a:r>
              <a:rPr lang="en-US" sz="1200" dirty="0"/>
              <a:t> </a:t>
            </a:r>
            <a:r>
              <a:rPr lang="en-US" sz="1200" dirty="0" err="1"/>
              <a:t>Anggaran</a:t>
            </a:r>
            <a:r>
              <a:rPr lang="en-US" sz="1200" dirty="0"/>
              <a:t> : Rp13,000,000.00</a:t>
            </a:r>
            <a:r>
              <a:rPr lang="en-US" sz="1200" dirty="0" smtClean="0"/>
              <a:t>)</a:t>
            </a:r>
          </a:p>
          <a:p>
            <a:pPr lvl="0" algn="l"/>
            <a:r>
              <a:rPr lang="en-US" sz="1200" dirty="0"/>
              <a:t> </a:t>
            </a:r>
            <a:r>
              <a:rPr lang="en-US" sz="1200" dirty="0" smtClean="0"/>
              <a:t>        </a:t>
            </a:r>
            <a:r>
              <a:rPr lang="en-US" sz="1200" dirty="0" err="1" smtClean="0"/>
              <a:t>Subak</a:t>
            </a:r>
            <a:r>
              <a:rPr lang="en-US" sz="1200" dirty="0" smtClean="0"/>
              <a:t> </a:t>
            </a:r>
            <a:r>
              <a:rPr lang="en-US" sz="1200" dirty="0" err="1" smtClean="0"/>
              <a:t>Abian</a:t>
            </a:r>
            <a:r>
              <a:rPr lang="en-US" sz="1200" dirty="0" smtClean="0"/>
              <a:t> </a:t>
            </a:r>
            <a:r>
              <a:rPr lang="en-US" sz="1200" dirty="0" err="1" smtClean="0"/>
              <a:t>Merta</a:t>
            </a:r>
            <a:r>
              <a:rPr lang="en-US" sz="1200" dirty="0" smtClean="0"/>
              <a:t> </a:t>
            </a:r>
            <a:r>
              <a:rPr lang="en-US" sz="1200" dirty="0" err="1" smtClean="0"/>
              <a:t>Giri</a:t>
            </a:r>
            <a:r>
              <a:rPr lang="en-US" sz="1200" dirty="0" smtClean="0"/>
              <a:t> </a:t>
            </a:r>
            <a:r>
              <a:rPr lang="en-US" sz="1200" dirty="0" err="1" smtClean="0"/>
              <a:t>Bd.Sangambu</a:t>
            </a:r>
            <a:endParaRPr lang="en-US" sz="12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556792"/>
            <a:ext cx="1656184" cy="18722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3480170"/>
            <a:ext cx="3939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 smtClean="0"/>
              <a:t>D.</a:t>
            </a:r>
            <a:r>
              <a:rPr lang="en-US" sz="1200" dirty="0"/>
              <a:t> </a:t>
            </a:r>
            <a:r>
              <a:rPr lang="en-US" sz="1200" dirty="0" err="1"/>
              <a:t>Pengiriman</a:t>
            </a:r>
            <a:r>
              <a:rPr lang="en-US" sz="1200" dirty="0"/>
              <a:t> </a:t>
            </a:r>
            <a:r>
              <a:rPr lang="en-US" sz="1200" dirty="0" err="1"/>
              <a:t>Kontingen</a:t>
            </a:r>
            <a:r>
              <a:rPr lang="en-US" sz="1200" dirty="0"/>
              <a:t> </a:t>
            </a:r>
            <a:r>
              <a:rPr lang="en-US" sz="1200" dirty="0" err="1"/>
              <a:t>Kepemudaan</a:t>
            </a:r>
            <a:r>
              <a:rPr lang="en-US" sz="1200" dirty="0"/>
              <a:t>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Olah</a:t>
            </a:r>
            <a:r>
              <a:rPr lang="en-US" sz="1200" dirty="0"/>
              <a:t> Raga </a:t>
            </a:r>
            <a:r>
              <a:rPr lang="en-US" sz="1200" dirty="0" err="1"/>
              <a:t>sebagai</a:t>
            </a:r>
            <a:r>
              <a:rPr lang="en-US" sz="1200" dirty="0"/>
              <a:t> </a:t>
            </a:r>
            <a:r>
              <a:rPr lang="en-US" sz="1200" dirty="0" err="1"/>
              <a:t>Wakil</a:t>
            </a:r>
            <a:r>
              <a:rPr lang="en-US" sz="1200" dirty="0"/>
              <a:t> </a:t>
            </a:r>
            <a:r>
              <a:rPr lang="en-US" sz="1200" dirty="0" err="1"/>
              <a:t>Desa</a:t>
            </a:r>
            <a:r>
              <a:rPr lang="en-US" sz="1200" dirty="0"/>
              <a:t> di </a:t>
            </a:r>
            <a:r>
              <a:rPr lang="en-US" sz="1200" dirty="0" err="1"/>
              <a:t>tingkat</a:t>
            </a:r>
            <a:r>
              <a:rPr lang="en-US" sz="1200" dirty="0"/>
              <a:t> </a:t>
            </a:r>
            <a:r>
              <a:rPr lang="en-US" sz="1200" dirty="0" err="1"/>
              <a:t>Kecamatan</a:t>
            </a:r>
            <a:r>
              <a:rPr lang="en-US" sz="1200" dirty="0"/>
              <a:t>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Kabupaten</a:t>
            </a:r>
            <a:r>
              <a:rPr lang="en-US" sz="1200" dirty="0"/>
              <a:t>/Kota (</a:t>
            </a:r>
            <a:r>
              <a:rPr lang="en-US" sz="1200" dirty="0" err="1"/>
              <a:t>Realisasi</a:t>
            </a:r>
            <a:r>
              <a:rPr lang="en-US" sz="1200" dirty="0"/>
              <a:t> </a:t>
            </a:r>
            <a:r>
              <a:rPr lang="en-US" sz="1200" dirty="0" err="1"/>
              <a:t>Anggaran</a:t>
            </a:r>
            <a:r>
              <a:rPr lang="en-US" sz="1200" dirty="0"/>
              <a:t>: </a:t>
            </a:r>
            <a:r>
              <a:rPr lang="en-US" sz="1200" dirty="0" err="1"/>
              <a:t>Rp</a:t>
            </a:r>
            <a:r>
              <a:rPr lang="en-US" sz="1200" dirty="0"/>
              <a:t>. 14,065,000.00)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77735" y="731335"/>
            <a:ext cx="376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 smtClean="0"/>
              <a:t>E.</a:t>
            </a:r>
            <a:r>
              <a:rPr lang="en-US" sz="1200" dirty="0"/>
              <a:t> </a:t>
            </a:r>
            <a:r>
              <a:rPr lang="en-US" sz="1200" dirty="0" err="1"/>
              <a:t>Pemeliharaan</a:t>
            </a:r>
            <a:r>
              <a:rPr lang="en-US" sz="1200" dirty="0"/>
              <a:t> </a:t>
            </a:r>
            <a:r>
              <a:rPr lang="en-US" sz="1200" dirty="0" err="1"/>
              <a:t>Sarana</a:t>
            </a:r>
            <a:r>
              <a:rPr lang="en-US" sz="1200" dirty="0"/>
              <a:t>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Prasarana</a:t>
            </a:r>
            <a:r>
              <a:rPr lang="en-US" sz="1200" dirty="0"/>
              <a:t> </a:t>
            </a:r>
            <a:r>
              <a:rPr lang="en-US" sz="1200" dirty="0" err="1"/>
              <a:t>Kepemudaan</a:t>
            </a:r>
            <a:r>
              <a:rPr lang="en-US" sz="1200" dirty="0"/>
              <a:t>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Olah</a:t>
            </a:r>
            <a:r>
              <a:rPr lang="en-US" sz="1200" dirty="0"/>
              <a:t> Raga </a:t>
            </a:r>
            <a:r>
              <a:rPr lang="en-US" sz="1200" dirty="0" err="1"/>
              <a:t>Milik</a:t>
            </a:r>
            <a:r>
              <a:rPr lang="en-US" sz="1200" dirty="0"/>
              <a:t> </a:t>
            </a:r>
            <a:r>
              <a:rPr lang="en-US" sz="1200" dirty="0" err="1"/>
              <a:t>Desa</a:t>
            </a:r>
            <a:r>
              <a:rPr lang="en-US" sz="1200" dirty="0"/>
              <a:t>** (2,300,000.00)</a:t>
            </a:r>
          </a:p>
          <a:p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14" y="1259949"/>
            <a:ext cx="1737857" cy="2025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259949"/>
            <a:ext cx="1619672" cy="20250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143" t="-179001" r="325143" b="192439"/>
          <a:stretch/>
        </p:blipFill>
        <p:spPr>
          <a:xfrm>
            <a:off x="0" y="286602"/>
            <a:ext cx="1421904" cy="18462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2796" r="5523" b="3254"/>
          <a:stretch/>
        </p:blipFill>
        <p:spPr>
          <a:xfrm>
            <a:off x="2771800" y="4192336"/>
            <a:ext cx="1740996" cy="2050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1"/>
          <a:stretch/>
        </p:blipFill>
        <p:spPr>
          <a:xfrm>
            <a:off x="899591" y="4192336"/>
            <a:ext cx="1753799" cy="205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8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095325" y="766148"/>
            <a:ext cx="3064827" cy="2446641"/>
          </a:xfrm>
        </p:spPr>
        <p:txBody>
          <a:bodyPr>
            <a:normAutofit/>
          </a:bodyPr>
          <a:lstStyle/>
          <a:p>
            <a:pPr lvl="0"/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708329" y="488324"/>
            <a:ext cx="3890122" cy="2100400"/>
          </a:xfrm>
        </p:spPr>
        <p:txBody>
          <a:bodyPr/>
          <a:lstStyle/>
          <a:p>
            <a:pPr lvl="0"/>
            <a:r>
              <a:rPr lang="en-US" b="1" dirty="0"/>
              <a:t>IV.PEMBERDAYAAN MASYARAKAT DESA</a:t>
            </a:r>
            <a:endParaRPr lang="en-US" dirty="0"/>
          </a:p>
          <a:p>
            <a:pPr lvl="0"/>
            <a:r>
              <a:rPr lang="en-US" sz="1400" dirty="0" err="1"/>
              <a:t>A.Pemberdayaan</a:t>
            </a:r>
            <a:r>
              <a:rPr lang="en-US" sz="1400" dirty="0"/>
              <a:t> </a:t>
            </a:r>
            <a:r>
              <a:rPr lang="en-US" sz="1400" dirty="0" err="1"/>
              <a:t>Perempuan</a:t>
            </a:r>
            <a:r>
              <a:rPr lang="en-US" sz="1400" dirty="0"/>
              <a:t>, </a:t>
            </a:r>
            <a:r>
              <a:rPr lang="en-US" sz="1400" dirty="0" err="1"/>
              <a:t>Perlindungan</a:t>
            </a:r>
            <a:r>
              <a:rPr lang="en-US" sz="1400" dirty="0"/>
              <a:t> </a:t>
            </a:r>
            <a:r>
              <a:rPr lang="en-US" sz="1400" dirty="0" err="1"/>
              <a:t>Anak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Keluarga</a:t>
            </a:r>
            <a:r>
              <a:rPr lang="en-US" sz="1400" dirty="0"/>
              <a:t> (</a:t>
            </a:r>
            <a:r>
              <a:rPr lang="en-US" sz="1400" dirty="0" err="1"/>
              <a:t>Realisasi</a:t>
            </a:r>
            <a:r>
              <a:rPr lang="en-US" sz="1400" dirty="0"/>
              <a:t> </a:t>
            </a:r>
            <a:r>
              <a:rPr lang="en-US" sz="1400" dirty="0" err="1"/>
              <a:t>Anggaran</a:t>
            </a:r>
            <a:r>
              <a:rPr lang="en-US" sz="1400" dirty="0"/>
              <a:t> : </a:t>
            </a:r>
            <a:r>
              <a:rPr lang="en-US" sz="1400" dirty="0" err="1"/>
              <a:t>Rp</a:t>
            </a:r>
            <a:r>
              <a:rPr lang="en-US" sz="1400" dirty="0"/>
              <a:t>. . 2,070,000.00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143" t="-179001" r="325143" b="192439"/>
          <a:stretch/>
        </p:blipFill>
        <p:spPr>
          <a:xfrm>
            <a:off x="1065538" y="454539"/>
            <a:ext cx="1421904" cy="18462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/>
          <a:stretch/>
        </p:blipFill>
        <p:spPr>
          <a:xfrm>
            <a:off x="851522" y="1573674"/>
            <a:ext cx="1753799" cy="18722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3"/>
          <a:stretch/>
        </p:blipFill>
        <p:spPr>
          <a:xfrm>
            <a:off x="2771799" y="1572264"/>
            <a:ext cx="1638465" cy="184423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 rot="60000">
            <a:off x="516778" y="3609379"/>
            <a:ext cx="4177085" cy="114733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1400" dirty="0"/>
              <a:t>B. </a:t>
            </a:r>
            <a:r>
              <a:rPr lang="en-US" sz="1400" dirty="0" err="1"/>
              <a:t>Pelatihan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Penguatan</a:t>
            </a:r>
            <a:r>
              <a:rPr lang="en-US" sz="1400" dirty="0"/>
              <a:t> </a:t>
            </a:r>
            <a:r>
              <a:rPr lang="en-US" sz="1400" dirty="0" err="1"/>
              <a:t>Penyandang</a:t>
            </a:r>
            <a:r>
              <a:rPr lang="en-US" sz="1400" dirty="0"/>
              <a:t> </a:t>
            </a:r>
            <a:r>
              <a:rPr lang="en-US" sz="1400" dirty="0" err="1"/>
              <a:t>Difabel</a:t>
            </a:r>
            <a:r>
              <a:rPr lang="en-US" sz="1400" dirty="0"/>
              <a:t> (</a:t>
            </a:r>
            <a:r>
              <a:rPr lang="en-US" sz="1400" dirty="0" err="1"/>
              <a:t>penyandang</a:t>
            </a:r>
            <a:r>
              <a:rPr lang="en-US" sz="1400" dirty="0"/>
              <a:t> </a:t>
            </a:r>
            <a:r>
              <a:rPr lang="en-US" sz="1400" dirty="0" err="1"/>
              <a:t>disabilitas</a:t>
            </a:r>
            <a:r>
              <a:rPr lang="en-US" sz="1400" dirty="0"/>
              <a:t>) (</a:t>
            </a:r>
            <a:r>
              <a:rPr lang="en-US" sz="1400" dirty="0" err="1"/>
              <a:t>Realisasi</a:t>
            </a:r>
            <a:r>
              <a:rPr lang="en-US" sz="1400" dirty="0"/>
              <a:t> </a:t>
            </a:r>
            <a:r>
              <a:rPr lang="en-US" sz="1400" dirty="0" err="1"/>
              <a:t>Anggaran</a:t>
            </a:r>
            <a:r>
              <a:rPr lang="en-US" sz="1400" dirty="0"/>
              <a:t> : </a:t>
            </a:r>
            <a:r>
              <a:rPr lang="en-US" sz="1400" dirty="0" err="1"/>
              <a:t>Rp</a:t>
            </a:r>
            <a:r>
              <a:rPr lang="en-US" sz="1400" dirty="0"/>
              <a:t>. 26,481,000.00</a:t>
            </a:r>
            <a:r>
              <a:rPr lang="en-US" dirty="0" smtClean="0"/>
              <a:t>)</a:t>
            </a:r>
          </a:p>
          <a:p>
            <a:pPr lvl="0"/>
            <a:r>
              <a:rPr lang="en-US" sz="1200" dirty="0" err="1"/>
              <a:t>Pemberian</a:t>
            </a:r>
            <a:r>
              <a:rPr lang="en-US" sz="1200" dirty="0"/>
              <a:t> </a:t>
            </a:r>
            <a:r>
              <a:rPr lang="en-US" sz="1200" dirty="0" err="1"/>
              <a:t>Bantuan</a:t>
            </a:r>
            <a:r>
              <a:rPr lang="en-US" sz="1200" dirty="0"/>
              <a:t> </a:t>
            </a:r>
            <a:r>
              <a:rPr lang="en-US" sz="1200" dirty="0" err="1"/>
              <a:t>Sembako</a:t>
            </a:r>
            <a:r>
              <a:rPr lang="en-US" sz="1200" dirty="0"/>
              <a:t> (</a:t>
            </a:r>
            <a:r>
              <a:rPr lang="en-US" sz="1200" dirty="0" err="1"/>
              <a:t>Beras,Minyak</a:t>
            </a:r>
            <a:r>
              <a:rPr lang="en-US" sz="1200" dirty="0"/>
              <a:t>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Gula</a:t>
            </a:r>
            <a:r>
              <a:rPr lang="en-US" sz="1200" dirty="0"/>
              <a:t>)</a:t>
            </a:r>
          </a:p>
          <a:p>
            <a:pPr lvl="0"/>
            <a:r>
              <a:rPr lang="en-US" sz="1200" dirty="0" err="1"/>
              <a:t>Kepada</a:t>
            </a:r>
            <a:r>
              <a:rPr lang="en-US" sz="1200" dirty="0"/>
              <a:t> 42 KPM</a:t>
            </a:r>
          </a:p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84" y="4581128"/>
            <a:ext cx="1722938" cy="16561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940" y="4576744"/>
            <a:ext cx="1580324" cy="16605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8" b="15224"/>
          <a:stretch/>
        </p:blipFill>
        <p:spPr>
          <a:xfrm>
            <a:off x="4644008" y="908720"/>
            <a:ext cx="1584176" cy="25077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28812"/>
          <a:stretch/>
        </p:blipFill>
        <p:spPr>
          <a:xfrm>
            <a:off x="6444208" y="942802"/>
            <a:ext cx="1440160" cy="24736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9" r="19552"/>
          <a:stretch/>
        </p:blipFill>
        <p:spPr>
          <a:xfrm>
            <a:off x="4644008" y="3573016"/>
            <a:ext cx="1584176" cy="2304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1642"/>
          <a:stretch/>
        </p:blipFill>
        <p:spPr>
          <a:xfrm>
            <a:off x="6444208" y="3579839"/>
            <a:ext cx="1440160" cy="229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3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095325" y="766148"/>
            <a:ext cx="3064827" cy="2446641"/>
          </a:xfrm>
        </p:spPr>
        <p:txBody>
          <a:bodyPr>
            <a:normAutofit/>
          </a:bodyPr>
          <a:lstStyle/>
          <a:p>
            <a:pPr lvl="0"/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673668" y="511095"/>
            <a:ext cx="3958350" cy="1550454"/>
          </a:xfrm>
        </p:spPr>
        <p:txBody>
          <a:bodyPr>
            <a:normAutofit fontScale="85000" lnSpcReduction="20000"/>
          </a:bodyPr>
          <a:lstStyle/>
          <a:p>
            <a:pPr lvl="0"/>
            <a:endParaRPr lang="en-US" sz="1200" dirty="0" smtClean="0"/>
          </a:p>
          <a:p>
            <a:pPr lvl="0"/>
            <a:endParaRPr lang="en-US" dirty="0"/>
          </a:p>
          <a:p>
            <a:pPr lvl="0"/>
            <a:r>
              <a:rPr lang="en-US" dirty="0"/>
              <a:t>V.</a:t>
            </a:r>
            <a:r>
              <a:rPr lang="en-US" b="1" dirty="0"/>
              <a:t> PENANGGULANGAN BENCANA, KEADAAN DARURAT DAN MENDESAK</a:t>
            </a:r>
          </a:p>
          <a:p>
            <a:r>
              <a:rPr lang="en-US" sz="1400" b="1" dirty="0"/>
              <a:t>A.</a:t>
            </a:r>
            <a:r>
              <a:rPr lang="en-US" sz="1400" dirty="0"/>
              <a:t> </a:t>
            </a:r>
            <a:r>
              <a:rPr lang="en-US" sz="1400" dirty="0" err="1"/>
              <a:t>Mendesak</a:t>
            </a:r>
            <a:r>
              <a:rPr lang="en-US" sz="1400" dirty="0"/>
              <a:t> (BLT) (</a:t>
            </a:r>
            <a:r>
              <a:rPr lang="en-US" sz="1400" dirty="0" err="1"/>
              <a:t>Realisasi</a:t>
            </a:r>
            <a:r>
              <a:rPr lang="en-US" sz="1400" dirty="0"/>
              <a:t> </a:t>
            </a:r>
            <a:r>
              <a:rPr lang="en-US" sz="1400" dirty="0" err="1"/>
              <a:t>Anggaran</a:t>
            </a:r>
            <a:r>
              <a:rPr lang="en-US" sz="1400" dirty="0"/>
              <a:t> : </a:t>
            </a:r>
            <a:r>
              <a:rPr lang="en-US" sz="1400" dirty="0" err="1"/>
              <a:t>Rp</a:t>
            </a:r>
            <a:r>
              <a:rPr lang="en-US" sz="1400" dirty="0"/>
              <a:t>. 108,000,000.00)</a:t>
            </a:r>
          </a:p>
          <a:p>
            <a:pPr lvl="0"/>
            <a:r>
              <a:rPr lang="en-US" sz="1400" dirty="0" err="1"/>
              <a:t>Pemberian</a:t>
            </a:r>
            <a:r>
              <a:rPr lang="en-US" sz="1400" dirty="0"/>
              <a:t> </a:t>
            </a:r>
            <a:r>
              <a:rPr lang="en-US" sz="1400" dirty="0" err="1"/>
              <a:t>Bantuan</a:t>
            </a:r>
            <a:r>
              <a:rPr lang="en-US" sz="1400" dirty="0"/>
              <a:t> </a:t>
            </a:r>
            <a:r>
              <a:rPr lang="en-US" sz="1400" dirty="0" err="1"/>
              <a:t>Langsung</a:t>
            </a:r>
            <a:r>
              <a:rPr lang="en-US" sz="1400" dirty="0"/>
              <a:t> </a:t>
            </a:r>
            <a:r>
              <a:rPr lang="en-US" sz="1400" dirty="0" err="1"/>
              <a:t>Tunai</a:t>
            </a:r>
            <a:r>
              <a:rPr lang="en-US" sz="1400" dirty="0"/>
              <a:t> (BLT) </a:t>
            </a:r>
            <a:r>
              <a:rPr lang="en-US" sz="1400" dirty="0" err="1"/>
              <a:t>Kepada</a:t>
            </a:r>
            <a:r>
              <a:rPr lang="en-US" sz="1400" dirty="0"/>
              <a:t> 30 KPM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6" t="13532" r="13118"/>
          <a:stretch/>
        </p:blipFill>
        <p:spPr>
          <a:xfrm>
            <a:off x="899592" y="2132856"/>
            <a:ext cx="1656184" cy="19673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132856"/>
            <a:ext cx="1440160" cy="19673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2" t="23283" r="23731"/>
          <a:stretch/>
        </p:blipFill>
        <p:spPr>
          <a:xfrm>
            <a:off x="899592" y="4174219"/>
            <a:ext cx="1656184" cy="1946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21" y="4174219"/>
            <a:ext cx="1440160" cy="1946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6965" r="8607"/>
          <a:stretch/>
        </p:blipFill>
        <p:spPr>
          <a:xfrm>
            <a:off x="4641682" y="836713"/>
            <a:ext cx="1730518" cy="1800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" t="354" r="6131" b="10759"/>
          <a:stretch/>
        </p:blipFill>
        <p:spPr>
          <a:xfrm>
            <a:off x="6516216" y="872224"/>
            <a:ext cx="1656184" cy="17646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977" y="2756925"/>
            <a:ext cx="1712789" cy="1680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708918"/>
            <a:ext cx="1656184" cy="1728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20" y="4581128"/>
            <a:ext cx="1639842" cy="1656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753" y="4541773"/>
            <a:ext cx="1692647" cy="16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4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095325" y="766148"/>
            <a:ext cx="3064827" cy="2446641"/>
          </a:xfrm>
        </p:spPr>
        <p:txBody>
          <a:bodyPr>
            <a:normAutofit/>
          </a:bodyPr>
          <a:lstStyle/>
          <a:p>
            <a:pPr lvl="0"/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673668" y="511095"/>
            <a:ext cx="3958350" cy="1550454"/>
          </a:xfrm>
        </p:spPr>
        <p:txBody>
          <a:bodyPr>
            <a:normAutofit/>
          </a:bodyPr>
          <a:lstStyle/>
          <a:p>
            <a:pPr lvl="0"/>
            <a:endParaRPr lang="en-US" sz="1200" dirty="0" smtClean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5576" y="739443"/>
            <a:ext cx="3744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VI.PenyertaanModal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Desa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BUMDesa</a:t>
            </a:r>
            <a:endParaRPr lang="en-US" sz="1600" b="1" dirty="0" smtClean="0"/>
          </a:p>
          <a:p>
            <a:r>
              <a:rPr lang="en-US" sz="1600" b="1" dirty="0" err="1" smtClean="0"/>
              <a:t>Realisasi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Anggaran</a:t>
            </a:r>
            <a:r>
              <a:rPr lang="en-US" sz="1600" b="1" dirty="0" smtClean="0"/>
              <a:t> Rp.215.000.000,00</a:t>
            </a:r>
            <a:endParaRPr lang="en-US" sz="1200" dirty="0"/>
          </a:p>
          <a:p>
            <a:r>
              <a:rPr lang="en-US" sz="1400" dirty="0" smtClean="0"/>
              <a:t>    a. </a:t>
            </a:r>
            <a:r>
              <a:rPr lang="en-US" sz="1400" dirty="0" err="1" smtClean="0"/>
              <a:t>Ketahanan</a:t>
            </a:r>
            <a:r>
              <a:rPr lang="en-US" sz="1400" dirty="0" smtClean="0"/>
              <a:t> </a:t>
            </a:r>
            <a:r>
              <a:rPr lang="en-US" sz="1400" dirty="0" err="1" smtClean="0"/>
              <a:t>Pangan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72816"/>
            <a:ext cx="3456384" cy="2520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7" r="18358" b="11642"/>
          <a:stretch/>
        </p:blipFill>
        <p:spPr>
          <a:xfrm>
            <a:off x="5041346" y="955809"/>
            <a:ext cx="2771013" cy="15841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06" y="4365104"/>
            <a:ext cx="3424552" cy="17452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27"/>
          <a:stretch/>
        </p:blipFill>
        <p:spPr>
          <a:xfrm rot="16200000">
            <a:off x="5582493" y="1986462"/>
            <a:ext cx="1723439" cy="33123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7"/>
          <a:stretch/>
        </p:blipFill>
        <p:spPr>
          <a:xfrm>
            <a:off x="4788025" y="4669900"/>
            <a:ext cx="3312368" cy="146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1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351098" y="1584732"/>
            <a:ext cx="3064827" cy="1411420"/>
          </a:xfrm>
        </p:spPr>
        <p:txBody>
          <a:bodyPr>
            <a:noAutofit/>
          </a:bodyPr>
          <a:lstStyle/>
          <a:p>
            <a:r>
              <a:rPr lang="en-US" sz="2800" dirty="0"/>
              <a:t/>
            </a:r>
            <a:br>
              <a:rPr lang="en-US" sz="2800" dirty="0"/>
            </a:br>
            <a:endParaRPr lang="en-US" sz="2800" dirty="0">
              <a:latin typeface="Algerian" pitchFamily="8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4558811" y="468434"/>
            <a:ext cx="4826313" cy="154954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e</a:t>
            </a:r>
            <a:r>
              <a:rPr lang="en-US" sz="1300" dirty="0" err="1" smtClean="0"/>
              <a:t>.Tebe</a:t>
            </a:r>
            <a:r>
              <a:rPr lang="en-US" sz="1300" dirty="0" smtClean="0"/>
              <a:t> </a:t>
            </a:r>
            <a:r>
              <a:rPr lang="en-US" sz="1300" dirty="0"/>
              <a:t>Modern di </a:t>
            </a:r>
            <a:r>
              <a:rPr lang="en-US" sz="1300" dirty="0" smtClean="0"/>
              <a:t>Kantor </a:t>
            </a:r>
            <a:r>
              <a:rPr lang="en-US" sz="1300" dirty="0" err="1" smtClean="0"/>
              <a:t>Desa</a:t>
            </a:r>
            <a:endParaRPr lang="en-US" sz="1300" dirty="0"/>
          </a:p>
          <a:p>
            <a:pPr algn="l"/>
            <a:r>
              <a:rPr lang="en-US" sz="1300" dirty="0" err="1"/>
              <a:t>Realisasi</a:t>
            </a:r>
            <a:r>
              <a:rPr lang="en-US" sz="1300" dirty="0"/>
              <a:t> </a:t>
            </a:r>
            <a:r>
              <a:rPr lang="en-US" sz="1300" dirty="0" smtClean="0"/>
              <a:t>Anggaran,Rp.3.200.000</a:t>
            </a:r>
            <a:endParaRPr lang="en-US" sz="1300" dirty="0"/>
          </a:p>
          <a:p>
            <a:endParaRPr lang="en-US" dirty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 rot="-60000">
            <a:off x="1503498" y="1737132"/>
            <a:ext cx="3064827" cy="14114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smtClean="0"/>
              <a:t/>
            </a:r>
            <a:br>
              <a:rPr lang="en-US" sz="2800" smtClean="0"/>
            </a:br>
            <a:endParaRPr lang="en-US" sz="2800" dirty="0">
              <a:latin typeface="Algerian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767" y="824433"/>
            <a:ext cx="3926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c</a:t>
            </a:r>
            <a:r>
              <a:rPr lang="en-US" sz="1200" dirty="0" err="1" smtClean="0"/>
              <a:t>.Laptop</a:t>
            </a:r>
            <a:r>
              <a:rPr lang="en-US" sz="1200" dirty="0" smtClean="0"/>
              <a:t> Acer 3 </a:t>
            </a:r>
            <a:r>
              <a:rPr lang="en-US" sz="1200" dirty="0" err="1" smtClean="0"/>
              <a:t>buah</a:t>
            </a:r>
            <a:r>
              <a:rPr lang="en-US" sz="1200" dirty="0" smtClean="0"/>
              <a:t>,</a:t>
            </a:r>
            <a:r>
              <a:rPr lang="en-US" sz="1200" dirty="0"/>
              <a:t> </a:t>
            </a:r>
            <a:r>
              <a:rPr lang="en-US" sz="1200" dirty="0" err="1" smtClean="0"/>
              <a:t>Realisasi</a:t>
            </a:r>
            <a:r>
              <a:rPr lang="en-US" sz="1200" dirty="0" smtClean="0"/>
              <a:t> </a:t>
            </a:r>
            <a:r>
              <a:rPr lang="en-US" sz="1200" dirty="0" err="1" smtClean="0"/>
              <a:t>Anggaran</a:t>
            </a:r>
            <a:r>
              <a:rPr lang="en-US" sz="1200" dirty="0" smtClean="0"/>
              <a:t> Rp.34.400.000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8" r="3300" b="26901"/>
          <a:stretch/>
        </p:blipFill>
        <p:spPr>
          <a:xfrm rot="16200000">
            <a:off x="701330" y="1343517"/>
            <a:ext cx="1754439" cy="1674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t="24942" r="13041" b="23283"/>
          <a:stretch/>
        </p:blipFill>
        <p:spPr>
          <a:xfrm rot="10800000">
            <a:off x="2616890" y="1295035"/>
            <a:ext cx="1811611" cy="17325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1075" y="3359068"/>
            <a:ext cx="3778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d</a:t>
            </a:r>
            <a:r>
              <a:rPr lang="en-US" sz="1200" dirty="0" err="1" smtClean="0"/>
              <a:t>.Box</a:t>
            </a:r>
            <a:r>
              <a:rPr lang="en-US" sz="1200" dirty="0" smtClean="0"/>
              <a:t> </a:t>
            </a:r>
            <a:r>
              <a:rPr lang="en-US" sz="1200" dirty="0" err="1" smtClean="0"/>
              <a:t>Contener</a:t>
            </a:r>
            <a:r>
              <a:rPr lang="en-US" sz="1200" dirty="0" smtClean="0"/>
              <a:t> </a:t>
            </a:r>
            <a:r>
              <a:rPr lang="en-US" sz="1200" dirty="0" err="1" smtClean="0"/>
              <a:t>Arsip,Realisasi</a:t>
            </a:r>
            <a:r>
              <a:rPr lang="en-US" sz="1200" dirty="0" smtClean="0"/>
              <a:t> </a:t>
            </a:r>
            <a:r>
              <a:rPr lang="en-US" sz="1200" dirty="0" err="1" smtClean="0"/>
              <a:t>Anggaran</a:t>
            </a:r>
            <a:r>
              <a:rPr lang="en-US" sz="1200" dirty="0"/>
              <a:t> </a:t>
            </a:r>
            <a:r>
              <a:rPr lang="en-US" sz="1200" dirty="0" smtClean="0"/>
              <a:t>Rp.4.000.000</a:t>
            </a:r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2" t="2586" r="14435" b="30150"/>
          <a:stretch/>
        </p:blipFill>
        <p:spPr>
          <a:xfrm>
            <a:off x="1238829" y="3811901"/>
            <a:ext cx="2756122" cy="19969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9" t="35283" r="29505" b="14428"/>
          <a:stretch/>
        </p:blipFill>
        <p:spPr>
          <a:xfrm>
            <a:off x="4580015" y="1423695"/>
            <a:ext cx="1872208" cy="17231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08119" y="3345789"/>
            <a:ext cx="376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f</a:t>
            </a:r>
            <a:r>
              <a:rPr lang="en-US" sz="1200" dirty="0" err="1" smtClean="0"/>
              <a:t>.Pintu</a:t>
            </a:r>
            <a:r>
              <a:rPr lang="en-US" sz="1200" dirty="0" smtClean="0"/>
              <a:t> </a:t>
            </a:r>
            <a:r>
              <a:rPr lang="en-US" sz="1200" dirty="0" err="1" smtClean="0"/>
              <a:t>Gerbang</a:t>
            </a:r>
            <a:r>
              <a:rPr lang="en-US" sz="1200" dirty="0" smtClean="0"/>
              <a:t> di Kantor </a:t>
            </a:r>
            <a:r>
              <a:rPr lang="en-US" sz="1200" dirty="0" err="1" smtClean="0"/>
              <a:t>Desa,Realisasi</a:t>
            </a:r>
            <a:r>
              <a:rPr lang="en-US" sz="1200" dirty="0"/>
              <a:t> </a:t>
            </a:r>
            <a:r>
              <a:rPr lang="en-US" sz="1200" dirty="0" err="1" smtClean="0"/>
              <a:t>Anggaran</a:t>
            </a:r>
            <a:r>
              <a:rPr lang="en-US" sz="1200" dirty="0" smtClean="0"/>
              <a:t>, Rp.4.474.800</a:t>
            </a:r>
            <a:endParaRPr 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4" t="21094" r="16417" b="33931"/>
          <a:stretch/>
        </p:blipFill>
        <p:spPr>
          <a:xfrm>
            <a:off x="4661924" y="3913337"/>
            <a:ext cx="3472455" cy="18955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5" t="18475" b="21990"/>
          <a:stretch/>
        </p:blipFill>
        <p:spPr>
          <a:xfrm>
            <a:off x="6547244" y="1372901"/>
            <a:ext cx="1587136" cy="180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6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520438" y="-495888"/>
            <a:ext cx="4105087" cy="3530368"/>
          </a:xfrm>
        </p:spPr>
        <p:txBody>
          <a:bodyPr>
            <a:normAutofit/>
          </a:bodyPr>
          <a:lstStyle/>
          <a:p>
            <a:pPr lvl="0"/>
            <a:r>
              <a:rPr lang="en-US" sz="1200" dirty="0"/>
              <a:t/>
            </a:r>
            <a:br>
              <a:rPr lang="en-US" sz="12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367560" y="3030564"/>
            <a:ext cx="4145481" cy="2086312"/>
          </a:xfrm>
        </p:spPr>
        <p:txBody>
          <a:bodyPr>
            <a:normAutofit/>
          </a:bodyPr>
          <a:lstStyle/>
          <a:p>
            <a:pPr lvl="0"/>
            <a:r>
              <a:rPr lang="en-US" sz="1400" dirty="0" smtClean="0"/>
              <a:t>E.</a:t>
            </a:r>
            <a:r>
              <a:rPr lang="en-US" sz="1400" dirty="0"/>
              <a:t> </a:t>
            </a:r>
            <a:r>
              <a:rPr lang="en-US" sz="1400" dirty="0" err="1"/>
              <a:t>Penyelenggaraan</a:t>
            </a:r>
            <a:r>
              <a:rPr lang="en-US" sz="1400" dirty="0"/>
              <a:t> </a:t>
            </a:r>
            <a:r>
              <a:rPr lang="en-US" sz="1400" dirty="0" err="1"/>
              <a:t>Musyawarah</a:t>
            </a:r>
            <a:r>
              <a:rPr lang="en-US" sz="1400" dirty="0"/>
              <a:t> </a:t>
            </a:r>
            <a:r>
              <a:rPr lang="en-US" sz="1400" dirty="0" err="1"/>
              <a:t>Perencanaan</a:t>
            </a:r>
            <a:r>
              <a:rPr lang="en-US" sz="1400" dirty="0"/>
              <a:t> </a:t>
            </a:r>
            <a:r>
              <a:rPr lang="en-US" sz="1400" dirty="0" err="1"/>
              <a:t>Desa</a:t>
            </a:r>
            <a:r>
              <a:rPr lang="en-US" sz="1400" dirty="0"/>
              <a:t>/</a:t>
            </a:r>
            <a:r>
              <a:rPr lang="en-US" sz="1400" dirty="0" err="1"/>
              <a:t>Pembahasan</a:t>
            </a:r>
            <a:r>
              <a:rPr lang="en-US" sz="1400" dirty="0"/>
              <a:t> </a:t>
            </a:r>
            <a:r>
              <a:rPr lang="en-US" sz="1400" dirty="0" err="1"/>
              <a:t>APBDes</a:t>
            </a:r>
            <a:r>
              <a:rPr lang="en-US" sz="1400" dirty="0"/>
              <a:t>  (</a:t>
            </a:r>
            <a:r>
              <a:rPr lang="en-US" sz="1400" dirty="0" err="1" smtClean="0"/>
              <a:t>Musdes,Musrenbangdes</a:t>
            </a:r>
            <a:r>
              <a:rPr lang="en-US" sz="1400" dirty="0" smtClean="0"/>
              <a:t>/</a:t>
            </a:r>
            <a:r>
              <a:rPr lang="en-US" sz="1400" dirty="0" err="1" smtClean="0"/>
              <a:t>Pra-Musrenbangdes</a:t>
            </a:r>
            <a:r>
              <a:rPr lang="en-US" sz="1400" dirty="0"/>
              <a:t>, </a:t>
            </a:r>
            <a:r>
              <a:rPr lang="en-US" sz="1400" dirty="0" err="1"/>
              <a:t>dll</a:t>
            </a:r>
            <a:r>
              <a:rPr lang="en-US" sz="1400" dirty="0"/>
              <a:t>., </a:t>
            </a:r>
            <a:r>
              <a:rPr lang="en-US" sz="1400" dirty="0" err="1"/>
              <a:t>bersifat</a:t>
            </a:r>
            <a:r>
              <a:rPr lang="en-US" sz="1400" dirty="0"/>
              <a:t> </a:t>
            </a:r>
            <a:r>
              <a:rPr lang="en-US" sz="1400" dirty="0" err="1"/>
              <a:t>reguler</a:t>
            </a:r>
            <a:r>
              <a:rPr lang="en-US" sz="1400" dirty="0"/>
              <a:t>) (</a:t>
            </a:r>
            <a:r>
              <a:rPr lang="en-US" sz="1400" dirty="0" err="1"/>
              <a:t>Realisasi</a:t>
            </a:r>
            <a:r>
              <a:rPr lang="en-US" sz="1400" dirty="0"/>
              <a:t> </a:t>
            </a:r>
            <a:r>
              <a:rPr lang="en-US" sz="1400" dirty="0" err="1"/>
              <a:t>Anggaran</a:t>
            </a:r>
            <a:r>
              <a:rPr lang="en-US" sz="1400" dirty="0"/>
              <a:t> : </a:t>
            </a:r>
            <a:r>
              <a:rPr lang="en-US" sz="1400" dirty="0" err="1"/>
              <a:t>Rp</a:t>
            </a:r>
            <a:r>
              <a:rPr lang="en-US" sz="1400" dirty="0"/>
              <a:t>. 13,280,000.00</a:t>
            </a:r>
            <a:r>
              <a:rPr lang="en-US" sz="1400" dirty="0" smtClean="0"/>
              <a:t>)</a:t>
            </a:r>
          </a:p>
          <a:p>
            <a:pPr lvl="0"/>
            <a:endParaRPr lang="en-US" sz="1400" dirty="0" smtClean="0"/>
          </a:p>
          <a:p>
            <a:pPr lvl="0"/>
            <a:endParaRPr lang="en-US" sz="1400" dirty="0"/>
          </a:p>
          <a:p>
            <a:endParaRPr lang="en-US" sz="1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4832630" y="718258"/>
            <a:ext cx="3160000" cy="983638"/>
          </a:xfrm>
        </p:spPr>
        <p:txBody>
          <a:bodyPr/>
          <a:lstStyle/>
          <a:p>
            <a:pPr lvl="0"/>
            <a:r>
              <a:rPr lang="en-US" sz="1400" dirty="0" smtClean="0"/>
              <a:t>D.</a:t>
            </a:r>
            <a:r>
              <a:rPr lang="en-US" sz="1400" dirty="0"/>
              <a:t> </a:t>
            </a:r>
            <a:r>
              <a:rPr lang="en-US" sz="1400" dirty="0" err="1"/>
              <a:t>Pemetaan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Analisis</a:t>
            </a:r>
            <a:r>
              <a:rPr lang="en-US" sz="1400" dirty="0"/>
              <a:t> </a:t>
            </a:r>
            <a:r>
              <a:rPr lang="en-US" sz="1400" dirty="0" err="1"/>
              <a:t>Kemiskinan</a:t>
            </a:r>
            <a:r>
              <a:rPr lang="en-US" sz="1400" dirty="0"/>
              <a:t> </a:t>
            </a:r>
            <a:r>
              <a:rPr lang="en-US" sz="1400" dirty="0" err="1"/>
              <a:t>Desa</a:t>
            </a:r>
            <a:r>
              <a:rPr lang="en-US" sz="1400" dirty="0"/>
              <a:t> </a:t>
            </a:r>
            <a:r>
              <a:rPr lang="en-US" sz="1400" dirty="0" err="1"/>
              <a:t>secara</a:t>
            </a:r>
            <a:r>
              <a:rPr lang="en-US" sz="1400" dirty="0"/>
              <a:t> </a:t>
            </a:r>
            <a:r>
              <a:rPr lang="en-US" sz="1400" dirty="0" err="1"/>
              <a:t>Partisipatif</a:t>
            </a:r>
            <a:r>
              <a:rPr lang="en-US" sz="1400" dirty="0"/>
              <a:t>(</a:t>
            </a:r>
            <a:r>
              <a:rPr lang="en-US" sz="1400" dirty="0" err="1"/>
              <a:t>Realisasi</a:t>
            </a:r>
            <a:r>
              <a:rPr lang="en-US" sz="1400" dirty="0"/>
              <a:t> </a:t>
            </a:r>
            <a:r>
              <a:rPr lang="en-US" sz="1400" dirty="0" err="1"/>
              <a:t>Anggaran</a:t>
            </a:r>
            <a:r>
              <a:rPr lang="en-US" sz="1400" dirty="0"/>
              <a:t> : </a:t>
            </a:r>
            <a:r>
              <a:rPr lang="en-US" sz="1400" dirty="0" err="1"/>
              <a:t>Rp</a:t>
            </a:r>
            <a:r>
              <a:rPr lang="en-US" sz="1400" dirty="0"/>
              <a:t>. 1,800,000.00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286" y="1526279"/>
            <a:ext cx="3168352" cy="16146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270" y="4249713"/>
            <a:ext cx="1728192" cy="1914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6"/>
          <a:stretch/>
        </p:blipFill>
        <p:spPr>
          <a:xfrm>
            <a:off x="6516216" y="4249713"/>
            <a:ext cx="1596272" cy="19142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16488" y="3428999"/>
            <a:ext cx="3829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824126" y="3336666"/>
            <a:ext cx="3708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II.Rehabilitasi</a:t>
            </a:r>
            <a:r>
              <a:rPr lang="en-US" sz="1200" dirty="0" smtClean="0"/>
              <a:t> </a:t>
            </a:r>
            <a:r>
              <a:rPr lang="en-US" sz="1200" dirty="0" err="1" smtClean="0"/>
              <a:t>Lantai</a:t>
            </a:r>
            <a:r>
              <a:rPr lang="en-US" sz="1200" dirty="0" smtClean="0"/>
              <a:t> di </a:t>
            </a:r>
            <a:r>
              <a:rPr lang="en-US" sz="1200" dirty="0" err="1" smtClean="0"/>
              <a:t>Ruang</a:t>
            </a:r>
            <a:r>
              <a:rPr lang="en-US" sz="1200" dirty="0" smtClean="0"/>
              <a:t> </a:t>
            </a:r>
            <a:r>
              <a:rPr lang="en-US" sz="1200" dirty="0" err="1" smtClean="0"/>
              <a:t>Rapat</a:t>
            </a:r>
            <a:r>
              <a:rPr lang="en-US" sz="1200" dirty="0" smtClean="0"/>
              <a:t> </a:t>
            </a:r>
            <a:r>
              <a:rPr lang="en-US" sz="1200" dirty="0"/>
              <a:t>Kantor </a:t>
            </a:r>
            <a:r>
              <a:rPr lang="en-US" sz="1200" dirty="0" err="1"/>
              <a:t>Desa</a:t>
            </a:r>
            <a:r>
              <a:rPr lang="en-US" sz="1200" dirty="0"/>
              <a:t> </a:t>
            </a:r>
            <a:r>
              <a:rPr lang="en-US" sz="1200" dirty="0" err="1"/>
              <a:t>Madenan</a:t>
            </a:r>
            <a:endParaRPr lang="en-US" sz="1200" dirty="0"/>
          </a:p>
          <a:p>
            <a:r>
              <a:rPr lang="en-US" sz="1200" dirty="0" err="1"/>
              <a:t>Realisasi</a:t>
            </a:r>
            <a:r>
              <a:rPr lang="en-US" sz="1200" dirty="0"/>
              <a:t> </a:t>
            </a:r>
            <a:r>
              <a:rPr lang="en-US" sz="1200" dirty="0" err="1"/>
              <a:t>Anggaran</a:t>
            </a:r>
            <a:r>
              <a:rPr lang="en-US" sz="1200" dirty="0"/>
              <a:t> Rp.5.007.000</a:t>
            </a:r>
          </a:p>
          <a:p>
            <a:endParaRPr lang="en-US" dirty="0"/>
          </a:p>
        </p:txBody>
      </p:sp>
      <p:pic>
        <p:nvPicPr>
          <p:cNvPr id="16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847249" y="4075651"/>
            <a:ext cx="3507795" cy="8914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37" y="5085183"/>
            <a:ext cx="3493748" cy="10788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620688"/>
            <a:ext cx="3964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C.Pembangunan</a:t>
            </a:r>
            <a:r>
              <a:rPr lang="en-US" sz="1400" dirty="0"/>
              <a:t>/</a:t>
            </a:r>
            <a:r>
              <a:rPr lang="en-US" sz="1400" dirty="0" err="1"/>
              <a:t>Rehabilitasi</a:t>
            </a:r>
            <a:r>
              <a:rPr lang="en-US" sz="1400" dirty="0"/>
              <a:t>/</a:t>
            </a:r>
            <a:br>
              <a:rPr lang="en-US" sz="1400" dirty="0"/>
            </a:br>
            <a:r>
              <a:rPr lang="en-US" sz="1400" dirty="0" err="1"/>
              <a:t>Peningkatan</a:t>
            </a:r>
            <a:r>
              <a:rPr lang="en-US" sz="1400" dirty="0"/>
              <a:t> </a:t>
            </a:r>
            <a:r>
              <a:rPr lang="en-US" sz="1400" dirty="0" err="1"/>
              <a:t>Gedung</a:t>
            </a:r>
            <a:r>
              <a:rPr lang="en-US" sz="1400" dirty="0"/>
              <a:t>/</a:t>
            </a:r>
            <a:r>
              <a:rPr lang="en-US" sz="1400" dirty="0" err="1"/>
              <a:t>Prasarana</a:t>
            </a:r>
            <a:r>
              <a:rPr lang="en-US" sz="1400" dirty="0"/>
              <a:t> Kantor </a:t>
            </a:r>
            <a:r>
              <a:rPr lang="en-US" sz="1400" dirty="0" err="1"/>
              <a:t>Desa</a:t>
            </a:r>
            <a:r>
              <a:rPr lang="en-US" sz="1400" dirty="0"/>
              <a:t>(</a:t>
            </a:r>
            <a:r>
              <a:rPr lang="en-US" sz="1400" dirty="0" err="1"/>
              <a:t>Realisasi</a:t>
            </a:r>
            <a:r>
              <a:rPr lang="en-US" sz="1400" dirty="0"/>
              <a:t> </a:t>
            </a:r>
            <a:r>
              <a:rPr lang="en-US" sz="1400" dirty="0" err="1"/>
              <a:t>Anggaran</a:t>
            </a:r>
            <a:r>
              <a:rPr lang="en-US" sz="1400" dirty="0"/>
              <a:t> : </a:t>
            </a:r>
            <a:r>
              <a:rPr lang="en-US" sz="1400" dirty="0" err="1"/>
              <a:t>Rp</a:t>
            </a:r>
            <a:r>
              <a:rPr lang="en-US" sz="1400" dirty="0"/>
              <a:t>. 83,148,000.00</a:t>
            </a:r>
            <a:r>
              <a:rPr lang="en-US" sz="1200" dirty="0" smtClean="0"/>
              <a:t>)</a:t>
            </a:r>
          </a:p>
          <a:p>
            <a:r>
              <a:rPr lang="en-US" sz="1200" dirty="0" err="1" smtClean="0"/>
              <a:t>I.Rehabilitasi</a:t>
            </a:r>
            <a:r>
              <a:rPr lang="en-US" sz="1200" dirty="0" smtClean="0"/>
              <a:t>  </a:t>
            </a:r>
            <a:r>
              <a:rPr lang="en-US" sz="1200" dirty="0" err="1"/>
              <a:t>Plapon</a:t>
            </a:r>
            <a:r>
              <a:rPr lang="en-US" sz="1200" dirty="0"/>
              <a:t> </a:t>
            </a:r>
            <a:r>
              <a:rPr lang="en-US" sz="1200" dirty="0" err="1" smtClean="0"/>
              <a:t>dan</a:t>
            </a:r>
            <a:r>
              <a:rPr lang="en-US" sz="1200" dirty="0" smtClean="0"/>
              <a:t> </a:t>
            </a:r>
            <a:r>
              <a:rPr lang="en-US" sz="1200" dirty="0" err="1" smtClean="0"/>
              <a:t>Pemasangan</a:t>
            </a:r>
            <a:r>
              <a:rPr lang="en-US" sz="1200" dirty="0" smtClean="0"/>
              <a:t> </a:t>
            </a:r>
            <a:r>
              <a:rPr lang="en-US" sz="1200" dirty="0" err="1" smtClean="0"/>
              <a:t>Partisi</a:t>
            </a:r>
            <a:r>
              <a:rPr lang="en-US" sz="1200" dirty="0" smtClean="0"/>
              <a:t> </a:t>
            </a:r>
            <a:r>
              <a:rPr lang="en-US" sz="1200" dirty="0" err="1" smtClean="0"/>
              <a:t>Dinding</a:t>
            </a:r>
            <a:r>
              <a:rPr lang="en-US" sz="1200" dirty="0" smtClean="0"/>
              <a:t> di Kantor </a:t>
            </a:r>
            <a:r>
              <a:rPr lang="en-US" sz="1200" dirty="0" err="1" smtClean="0"/>
              <a:t>Desa</a:t>
            </a:r>
            <a:r>
              <a:rPr lang="en-US" sz="1200" dirty="0" smtClean="0"/>
              <a:t> </a:t>
            </a:r>
            <a:r>
              <a:rPr lang="en-US" sz="1200" dirty="0" err="1" smtClean="0"/>
              <a:t>Madenan</a:t>
            </a:r>
            <a:r>
              <a:rPr lang="en-US" sz="1200" dirty="0" smtClean="0"/>
              <a:t> </a:t>
            </a:r>
            <a:r>
              <a:rPr lang="en-US" sz="1200" dirty="0" err="1"/>
              <a:t>Realisasi</a:t>
            </a:r>
            <a:r>
              <a:rPr lang="en-US" sz="1200" dirty="0"/>
              <a:t> </a:t>
            </a:r>
            <a:r>
              <a:rPr lang="en-US" sz="1200" dirty="0" err="1"/>
              <a:t>Anggaran</a:t>
            </a:r>
            <a:r>
              <a:rPr lang="en-US" sz="1200" dirty="0"/>
              <a:t> Rp.78.141.000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875" y="1728684"/>
            <a:ext cx="1589568" cy="16079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9" y="1728684"/>
            <a:ext cx="1728192" cy="160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3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095325" y="766148"/>
            <a:ext cx="3064827" cy="2446641"/>
          </a:xfrm>
        </p:spPr>
        <p:txBody>
          <a:bodyPr>
            <a:normAutofit/>
          </a:bodyPr>
          <a:lstStyle/>
          <a:p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67864" y="2528181"/>
            <a:ext cx="4288935" cy="281040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sz="1400" dirty="0"/>
          </a:p>
          <a:p>
            <a:endParaRPr lang="en-US" sz="1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4492596" y="3341747"/>
            <a:ext cx="3597394" cy="690519"/>
          </a:xfrm>
        </p:spPr>
        <p:txBody>
          <a:bodyPr>
            <a:noAutofit/>
          </a:bodyPr>
          <a:lstStyle/>
          <a:p>
            <a:pPr lvl="0"/>
            <a:r>
              <a:rPr lang="en-US" sz="1400" dirty="0" smtClean="0"/>
              <a:t>H.</a:t>
            </a:r>
            <a:r>
              <a:rPr lang="en-US" sz="1400" dirty="0"/>
              <a:t> </a:t>
            </a:r>
            <a:r>
              <a:rPr lang="en-US" sz="1400" dirty="0" err="1"/>
              <a:t>Administrasi</a:t>
            </a:r>
            <a:r>
              <a:rPr lang="en-US" sz="1400" dirty="0"/>
              <a:t> </a:t>
            </a:r>
            <a:r>
              <a:rPr lang="en-US" sz="1400" dirty="0" err="1"/>
              <a:t>Pajak</a:t>
            </a:r>
            <a:r>
              <a:rPr lang="en-US" sz="1400" dirty="0"/>
              <a:t> </a:t>
            </a:r>
            <a:r>
              <a:rPr lang="en-US" sz="1400" dirty="0" err="1"/>
              <a:t>Bumi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 smtClean="0"/>
              <a:t>Bangunan</a:t>
            </a:r>
            <a:r>
              <a:rPr lang="en-US" sz="1400" dirty="0"/>
              <a:t> </a:t>
            </a:r>
            <a:r>
              <a:rPr lang="en-US" sz="1400" dirty="0" smtClean="0"/>
              <a:t>(PBB</a:t>
            </a:r>
            <a:r>
              <a:rPr lang="en-US" sz="1400" dirty="0"/>
              <a:t>) (</a:t>
            </a:r>
            <a:r>
              <a:rPr lang="en-US" sz="1400" dirty="0" err="1"/>
              <a:t>Realisasi</a:t>
            </a:r>
            <a:r>
              <a:rPr lang="en-US" sz="1400" dirty="0"/>
              <a:t> </a:t>
            </a:r>
            <a:r>
              <a:rPr lang="en-US" sz="1400" dirty="0" err="1"/>
              <a:t>anggaran</a:t>
            </a:r>
            <a:r>
              <a:rPr lang="en-US" sz="1400" dirty="0"/>
              <a:t> </a:t>
            </a:r>
            <a:r>
              <a:rPr lang="en-US" sz="1400" dirty="0" smtClean="0"/>
              <a:t>Rp.12,332,000.00</a:t>
            </a:r>
            <a:r>
              <a:rPr lang="en-US" sz="1400" dirty="0"/>
              <a:t>)</a:t>
            </a:r>
          </a:p>
          <a:p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705" y="4077072"/>
            <a:ext cx="1707654" cy="2016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14" y="4063605"/>
            <a:ext cx="1599642" cy="20296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4008" y="692696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G. </a:t>
            </a:r>
            <a:r>
              <a:rPr lang="en-US" sz="1400" dirty="0" err="1"/>
              <a:t>Penyusunan</a:t>
            </a:r>
            <a:r>
              <a:rPr lang="en-US" sz="1400" dirty="0"/>
              <a:t> </a:t>
            </a:r>
            <a:r>
              <a:rPr lang="en-US" sz="1400" dirty="0" err="1"/>
              <a:t>Dokumen</a:t>
            </a:r>
            <a:r>
              <a:rPr lang="en-US" sz="1400" dirty="0"/>
              <a:t> </a:t>
            </a:r>
            <a:r>
              <a:rPr lang="en-US" sz="1400" dirty="0" err="1"/>
              <a:t>Perencanaan</a:t>
            </a:r>
            <a:r>
              <a:rPr lang="en-US" sz="1400" dirty="0"/>
              <a:t> </a:t>
            </a:r>
            <a:r>
              <a:rPr lang="en-US" sz="1400" dirty="0" err="1"/>
              <a:t>Desa</a:t>
            </a:r>
            <a:r>
              <a:rPr lang="en-US" sz="1400" dirty="0"/>
              <a:t> (</a:t>
            </a:r>
            <a:r>
              <a:rPr lang="en-US" sz="1400" dirty="0" err="1"/>
              <a:t>RPJMDes</a:t>
            </a:r>
            <a:r>
              <a:rPr lang="en-US" sz="1400" dirty="0"/>
              <a:t>/</a:t>
            </a:r>
            <a:r>
              <a:rPr lang="en-US" sz="1400" dirty="0" err="1"/>
              <a:t>RKPDes,dll</a:t>
            </a:r>
            <a:r>
              <a:rPr lang="en-US" sz="1400" dirty="0"/>
              <a:t>) (</a:t>
            </a:r>
            <a:r>
              <a:rPr lang="en-US" sz="1400" dirty="0" err="1"/>
              <a:t>Realisasi</a:t>
            </a:r>
            <a:r>
              <a:rPr lang="en-US" sz="1400" dirty="0"/>
              <a:t> </a:t>
            </a:r>
            <a:r>
              <a:rPr lang="en-US" sz="1400" dirty="0" err="1"/>
              <a:t>Anggaran</a:t>
            </a:r>
            <a:r>
              <a:rPr lang="en-US" sz="1400" dirty="0"/>
              <a:t>: </a:t>
            </a:r>
            <a:r>
              <a:rPr lang="en-US" sz="1400" dirty="0" err="1"/>
              <a:t>Rp</a:t>
            </a:r>
            <a:r>
              <a:rPr lang="en-US" sz="1400" dirty="0"/>
              <a:t>. 22,718,000.00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66" y="1393358"/>
            <a:ext cx="1656184" cy="19685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30" y="1419903"/>
            <a:ext cx="1658164" cy="19685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4118" y="715778"/>
            <a:ext cx="3660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F. </a:t>
            </a:r>
            <a:r>
              <a:rPr lang="en-US" sz="1400" dirty="0" err="1"/>
              <a:t>Penyelenggaraan</a:t>
            </a:r>
            <a:r>
              <a:rPr lang="en-US" sz="1400" dirty="0"/>
              <a:t> </a:t>
            </a:r>
            <a:r>
              <a:rPr lang="en-US" sz="1400" dirty="0" err="1"/>
              <a:t>Musyawarah</a:t>
            </a:r>
            <a:r>
              <a:rPr lang="en-US" sz="1400" dirty="0"/>
              <a:t> </a:t>
            </a:r>
            <a:r>
              <a:rPr lang="en-US" sz="1400" dirty="0" err="1"/>
              <a:t>Desa</a:t>
            </a:r>
            <a:r>
              <a:rPr lang="en-US" sz="1400" dirty="0"/>
              <a:t> </a:t>
            </a:r>
            <a:r>
              <a:rPr lang="en-US" sz="1400" dirty="0" err="1"/>
              <a:t>lainnya</a:t>
            </a:r>
            <a:r>
              <a:rPr lang="en-US" sz="1400" dirty="0"/>
              <a:t> (</a:t>
            </a:r>
            <a:r>
              <a:rPr lang="en-US" sz="1400" dirty="0" err="1"/>
              <a:t>musdus</a:t>
            </a:r>
            <a:r>
              <a:rPr lang="en-US" sz="1400" dirty="0"/>
              <a:t>, </a:t>
            </a:r>
            <a:r>
              <a:rPr lang="en-US" sz="1400" dirty="0" err="1"/>
              <a:t>rembug</a:t>
            </a:r>
            <a:r>
              <a:rPr lang="en-US" sz="1400" dirty="0"/>
              <a:t> </a:t>
            </a:r>
            <a:r>
              <a:rPr lang="en-US" sz="1400" dirty="0" err="1"/>
              <a:t>warga</a:t>
            </a:r>
            <a:r>
              <a:rPr lang="en-US" sz="1400" dirty="0"/>
              <a:t>, </a:t>
            </a:r>
            <a:r>
              <a:rPr lang="en-US" sz="1400" dirty="0" err="1"/>
              <a:t>dll</a:t>
            </a:r>
            <a:r>
              <a:rPr lang="en-US" sz="1400" dirty="0"/>
              <a:t>., yang </a:t>
            </a:r>
            <a:r>
              <a:rPr lang="en-US" sz="1400" dirty="0" err="1"/>
              <a:t>bersifat</a:t>
            </a:r>
            <a:r>
              <a:rPr lang="en-US" sz="1400" dirty="0"/>
              <a:t> non-</a:t>
            </a:r>
            <a:r>
              <a:rPr lang="en-US" sz="1400" dirty="0" err="1"/>
              <a:t>reguler</a:t>
            </a:r>
            <a:r>
              <a:rPr lang="en-US" sz="1400" dirty="0"/>
              <a:t> </a:t>
            </a:r>
            <a:r>
              <a:rPr lang="en-US" sz="1400" dirty="0" err="1"/>
              <a:t>sesuai</a:t>
            </a:r>
            <a:r>
              <a:rPr lang="en-US" sz="1400" dirty="0"/>
              <a:t> </a:t>
            </a:r>
            <a:r>
              <a:rPr lang="en-US" sz="1400" dirty="0" err="1"/>
              <a:t>kebutuhan</a:t>
            </a:r>
            <a:r>
              <a:rPr lang="en-US" sz="1400" dirty="0"/>
              <a:t> </a:t>
            </a:r>
            <a:r>
              <a:rPr lang="en-US" sz="1400" dirty="0" err="1"/>
              <a:t>desa</a:t>
            </a:r>
            <a:r>
              <a:rPr lang="en-US" sz="1400" dirty="0"/>
              <a:t>) (</a:t>
            </a:r>
            <a:r>
              <a:rPr lang="en-US" sz="1400" dirty="0" err="1"/>
              <a:t>Realisasi</a:t>
            </a:r>
            <a:r>
              <a:rPr lang="en-US" sz="1400" dirty="0"/>
              <a:t> </a:t>
            </a:r>
            <a:r>
              <a:rPr lang="en-US" sz="1400" dirty="0" err="1"/>
              <a:t>Anggaran</a:t>
            </a:r>
            <a:r>
              <a:rPr lang="en-US" sz="1400" dirty="0"/>
              <a:t> : </a:t>
            </a:r>
            <a:r>
              <a:rPr lang="en-US" sz="1400" dirty="0" err="1"/>
              <a:t>Rp</a:t>
            </a:r>
            <a:r>
              <a:rPr lang="en-US" sz="1400" dirty="0"/>
              <a:t>. 4,070,000.00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0" y="1669884"/>
            <a:ext cx="1752201" cy="19031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26"/>
          <a:stretch/>
        </p:blipFill>
        <p:spPr>
          <a:xfrm>
            <a:off x="2699792" y="1669884"/>
            <a:ext cx="1735033" cy="19031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6" y="3717031"/>
            <a:ext cx="1740375" cy="22322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717033"/>
            <a:ext cx="1735033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0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095325" y="766148"/>
            <a:ext cx="3064827" cy="2446641"/>
          </a:xfrm>
        </p:spPr>
        <p:txBody>
          <a:bodyPr>
            <a:normAutofit/>
          </a:bodyPr>
          <a:lstStyle/>
          <a:p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542350" y="201250"/>
            <a:ext cx="4021803" cy="2845803"/>
          </a:xfrm>
        </p:spPr>
        <p:txBody>
          <a:bodyPr>
            <a:normAutofit/>
          </a:bodyPr>
          <a:lstStyle/>
          <a:p>
            <a:pPr lvl="0"/>
            <a:r>
              <a:rPr lang="en-US" sz="1800" dirty="0" smtClean="0"/>
              <a:t>II.</a:t>
            </a:r>
            <a:r>
              <a:rPr lang="en-US" sz="1800" b="1" dirty="0"/>
              <a:t> </a:t>
            </a:r>
            <a:r>
              <a:rPr lang="en-US" sz="1800" b="1" dirty="0" err="1"/>
              <a:t>Pelaksanaan</a:t>
            </a:r>
            <a:r>
              <a:rPr lang="en-US" sz="1800" b="1" dirty="0"/>
              <a:t> Pembangunan </a:t>
            </a:r>
            <a:r>
              <a:rPr lang="en-US" sz="1800" b="1" dirty="0" err="1" smtClean="0"/>
              <a:t>Desa</a:t>
            </a:r>
            <a:endParaRPr lang="en-US" sz="1800" b="1" dirty="0" smtClean="0"/>
          </a:p>
          <a:p>
            <a:r>
              <a:rPr lang="en-US" sz="1400" b="1" dirty="0" smtClean="0"/>
              <a:t>A.</a:t>
            </a:r>
            <a:r>
              <a:rPr lang="en-US" sz="1400" dirty="0"/>
              <a:t> </a:t>
            </a:r>
            <a:r>
              <a:rPr lang="en-US" sz="1400" dirty="0" err="1"/>
              <a:t>Penyelenggaraan</a:t>
            </a:r>
            <a:r>
              <a:rPr lang="en-US" sz="1400" dirty="0"/>
              <a:t> </a:t>
            </a:r>
            <a:r>
              <a:rPr lang="en-US" sz="1400" dirty="0" smtClean="0"/>
              <a:t>PAUD/TK/TPA/TKA/TPQ/</a:t>
            </a:r>
          </a:p>
          <a:p>
            <a:r>
              <a:rPr lang="en-US" sz="1400" dirty="0" smtClean="0"/>
              <a:t>Madrasah </a:t>
            </a:r>
            <a:r>
              <a:rPr lang="en-US" sz="1400" dirty="0"/>
              <a:t>Non-Formal </a:t>
            </a:r>
            <a:r>
              <a:rPr lang="en-US" sz="1400" dirty="0" err="1"/>
              <a:t>Milik</a:t>
            </a:r>
            <a:r>
              <a:rPr lang="en-US" sz="1400" dirty="0"/>
              <a:t> </a:t>
            </a:r>
            <a:r>
              <a:rPr lang="en-US" sz="1400" dirty="0" err="1"/>
              <a:t>Desa</a:t>
            </a:r>
            <a:r>
              <a:rPr lang="en-US" sz="1400" dirty="0"/>
              <a:t> (</a:t>
            </a:r>
            <a:r>
              <a:rPr lang="en-US" sz="1400" dirty="0" err="1"/>
              <a:t>Bantuan</a:t>
            </a:r>
            <a:r>
              <a:rPr lang="en-US" sz="1400" dirty="0"/>
              <a:t> Honor </a:t>
            </a:r>
            <a:r>
              <a:rPr lang="en-US" sz="1400" dirty="0" err="1"/>
              <a:t>Pengajar</a:t>
            </a:r>
            <a:r>
              <a:rPr lang="en-US" sz="1400" dirty="0"/>
              <a:t>, </a:t>
            </a:r>
            <a:r>
              <a:rPr lang="en-US" sz="1400" dirty="0" err="1"/>
              <a:t>Pakaian</a:t>
            </a:r>
            <a:r>
              <a:rPr lang="en-US" sz="1400" dirty="0"/>
              <a:t> </a:t>
            </a:r>
            <a:r>
              <a:rPr lang="en-US" sz="1400" dirty="0" err="1"/>
              <a:t>Seragam</a:t>
            </a:r>
            <a:r>
              <a:rPr lang="en-US" sz="1400" dirty="0"/>
              <a:t>, </a:t>
            </a:r>
            <a:r>
              <a:rPr lang="en-US" sz="1400" dirty="0" err="1"/>
              <a:t>Operasional</a:t>
            </a:r>
            <a:r>
              <a:rPr lang="en-US" sz="1400" dirty="0"/>
              <a:t>, </a:t>
            </a:r>
            <a:r>
              <a:rPr lang="en-US" sz="1400" dirty="0" err="1"/>
              <a:t>dst</a:t>
            </a:r>
            <a:r>
              <a:rPr lang="en-US" sz="1400" dirty="0"/>
              <a:t>) (</a:t>
            </a:r>
            <a:r>
              <a:rPr lang="en-US" sz="1400" dirty="0" err="1"/>
              <a:t>Realisasi</a:t>
            </a:r>
            <a:r>
              <a:rPr lang="en-US" sz="1400" dirty="0"/>
              <a:t> </a:t>
            </a:r>
            <a:r>
              <a:rPr lang="en-US" sz="1400" dirty="0" err="1"/>
              <a:t>Anggaran</a:t>
            </a:r>
            <a:r>
              <a:rPr lang="en-US" sz="1400" dirty="0"/>
              <a:t> </a:t>
            </a:r>
            <a:r>
              <a:rPr lang="en-US" sz="1400" dirty="0" err="1"/>
              <a:t>Rp</a:t>
            </a:r>
            <a:r>
              <a:rPr lang="en-US" sz="1400" dirty="0"/>
              <a:t>.  85,625,000.00)</a:t>
            </a:r>
          </a:p>
          <a:p>
            <a:pPr lvl="0"/>
            <a:endParaRPr lang="en-US" sz="1400" dirty="0"/>
          </a:p>
          <a:p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651842" y="592786"/>
            <a:ext cx="37365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 err="1" smtClean="0"/>
              <a:t>B.Pembangunan</a:t>
            </a:r>
            <a:r>
              <a:rPr lang="en-US" sz="1400" dirty="0" smtClean="0"/>
              <a:t>/</a:t>
            </a:r>
            <a:r>
              <a:rPr lang="en-US" sz="1400" dirty="0" err="1" smtClean="0"/>
              <a:t>Rehabilitasi</a:t>
            </a:r>
            <a:r>
              <a:rPr lang="en-US" sz="1400" dirty="0" smtClean="0"/>
              <a:t>/</a:t>
            </a:r>
            <a:r>
              <a:rPr lang="en-US" sz="1400" dirty="0" err="1" smtClean="0"/>
              <a:t>Peningkatan</a:t>
            </a:r>
            <a:r>
              <a:rPr lang="en-US" sz="1400" dirty="0" smtClean="0"/>
              <a:t>/</a:t>
            </a:r>
            <a:r>
              <a:rPr lang="en-US" sz="1400" dirty="0" err="1" smtClean="0"/>
              <a:t>Pengadaan</a:t>
            </a:r>
            <a:r>
              <a:rPr lang="en-US" sz="1400" dirty="0" smtClean="0"/>
              <a:t> </a:t>
            </a:r>
            <a:r>
              <a:rPr lang="en-US" sz="1400" dirty="0" err="1"/>
              <a:t>Sarana</a:t>
            </a:r>
            <a:r>
              <a:rPr lang="en-US" sz="1400" dirty="0"/>
              <a:t>/</a:t>
            </a:r>
            <a:r>
              <a:rPr lang="en-US" sz="1400" dirty="0" err="1"/>
              <a:t>Prasarana</a:t>
            </a:r>
            <a:r>
              <a:rPr lang="en-US" sz="1400" dirty="0"/>
              <a:t>/</a:t>
            </a:r>
            <a:r>
              <a:rPr lang="en-US" sz="1400" dirty="0" err="1"/>
              <a:t>Alat</a:t>
            </a:r>
            <a:r>
              <a:rPr lang="en-US" sz="1400" dirty="0"/>
              <a:t> </a:t>
            </a:r>
            <a:r>
              <a:rPr lang="en-US" sz="1400" dirty="0" err="1"/>
              <a:t>Peraga</a:t>
            </a:r>
            <a:r>
              <a:rPr lang="en-US" sz="1400" dirty="0"/>
              <a:t> </a:t>
            </a:r>
            <a:r>
              <a:rPr lang="en-US" sz="1400" dirty="0" err="1"/>
              <a:t>Edukatif</a:t>
            </a:r>
            <a:r>
              <a:rPr lang="en-US" sz="1400" dirty="0"/>
              <a:t> (APE) PAUD/ TK/TPA/TKA/TPQ/Madrasah Non-Formal </a:t>
            </a:r>
            <a:r>
              <a:rPr lang="en-US" sz="1400" dirty="0" err="1"/>
              <a:t>Milik</a:t>
            </a:r>
            <a:r>
              <a:rPr lang="en-US" sz="1400" dirty="0"/>
              <a:t> </a:t>
            </a:r>
            <a:r>
              <a:rPr lang="en-US" sz="1400" dirty="0" err="1"/>
              <a:t>Desa</a:t>
            </a:r>
            <a:r>
              <a:rPr lang="en-US" sz="1400" dirty="0"/>
              <a:t> (</a:t>
            </a:r>
            <a:r>
              <a:rPr lang="en-US" sz="1400" dirty="0" err="1"/>
              <a:t>Realisasi</a:t>
            </a:r>
            <a:r>
              <a:rPr lang="en-US" sz="1400" dirty="0"/>
              <a:t> </a:t>
            </a:r>
            <a:r>
              <a:rPr lang="en-US" sz="1400" dirty="0" err="1"/>
              <a:t>Anggaran</a:t>
            </a:r>
            <a:r>
              <a:rPr lang="en-US" sz="1400" dirty="0"/>
              <a:t> </a:t>
            </a:r>
            <a:r>
              <a:rPr lang="en-US" sz="1400" dirty="0" err="1"/>
              <a:t>Rp</a:t>
            </a:r>
            <a:r>
              <a:rPr lang="en-US" sz="1400" dirty="0"/>
              <a:t>. 11,584,000.00</a:t>
            </a:r>
            <a:r>
              <a:rPr lang="en-US" sz="1200" dirty="0"/>
              <a:t>)</a:t>
            </a:r>
          </a:p>
          <a:p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9" t="12727" r="9326" b="14546"/>
          <a:stretch/>
        </p:blipFill>
        <p:spPr>
          <a:xfrm>
            <a:off x="4699932" y="2183975"/>
            <a:ext cx="3184436" cy="16561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9" t="40202" r="15001" b="4242"/>
          <a:stretch/>
        </p:blipFill>
        <p:spPr>
          <a:xfrm>
            <a:off x="1376766" y="4221088"/>
            <a:ext cx="2646051" cy="1820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1" t="3839" r="14372" b="43434"/>
          <a:stretch/>
        </p:blipFill>
        <p:spPr>
          <a:xfrm rot="10800000">
            <a:off x="4860030" y="4246753"/>
            <a:ext cx="3024337" cy="1794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190" y="2172072"/>
            <a:ext cx="1568802" cy="18204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03" y="2159520"/>
            <a:ext cx="1719489" cy="1844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9837" y="1895073"/>
            <a:ext cx="3880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I.Laptop</a:t>
            </a:r>
            <a:r>
              <a:rPr lang="en-US" sz="1200" dirty="0" smtClean="0"/>
              <a:t> Acer 1buah,Realisasi </a:t>
            </a:r>
            <a:r>
              <a:rPr lang="en-US" sz="1200" dirty="0" err="1" smtClean="0"/>
              <a:t>Anggaran</a:t>
            </a:r>
            <a:r>
              <a:rPr lang="en-US" sz="1200" dirty="0"/>
              <a:t> </a:t>
            </a:r>
            <a:r>
              <a:rPr lang="en-US" sz="1200" dirty="0" smtClean="0"/>
              <a:t>Rp.7.684.000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579837" y="3887445"/>
            <a:ext cx="37365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II.Hp</a:t>
            </a:r>
            <a:r>
              <a:rPr lang="en-US" sz="1200" dirty="0"/>
              <a:t> </a:t>
            </a:r>
            <a:r>
              <a:rPr lang="en-US" sz="1200" dirty="0" err="1"/>
              <a:t>untuk</a:t>
            </a:r>
            <a:r>
              <a:rPr lang="en-US" sz="1200" dirty="0"/>
              <a:t> Guru </a:t>
            </a:r>
            <a:r>
              <a:rPr lang="en-US" sz="1200" dirty="0" err="1" smtClean="0"/>
              <a:t>Tk</a:t>
            </a:r>
            <a:r>
              <a:rPr lang="en-US" sz="1200" dirty="0" smtClean="0"/>
              <a:t> </a:t>
            </a:r>
            <a:r>
              <a:rPr lang="en-US" sz="1200" dirty="0" err="1" smtClean="0"/>
              <a:t>Realisasi</a:t>
            </a:r>
            <a:r>
              <a:rPr lang="en-US" sz="1200" dirty="0" smtClean="0"/>
              <a:t> </a:t>
            </a:r>
            <a:r>
              <a:rPr lang="en-US" sz="1200" dirty="0" err="1" smtClean="0"/>
              <a:t>Anggaraan</a:t>
            </a:r>
            <a:r>
              <a:rPr lang="en-US" sz="1200" dirty="0" smtClean="0"/>
              <a:t> Rp.3.900.000</a:t>
            </a: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7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752081" y="116874"/>
            <a:ext cx="3601108" cy="2447898"/>
          </a:xfrm>
        </p:spPr>
        <p:txBody>
          <a:bodyPr>
            <a:normAutofit/>
          </a:bodyPr>
          <a:lstStyle/>
          <a:p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300" dirty="0" smtClean="0"/>
              <a:t>C.</a:t>
            </a:r>
            <a:r>
              <a:rPr lang="en-US" sz="1300" dirty="0"/>
              <a:t> </a:t>
            </a:r>
            <a:r>
              <a:rPr lang="en-US" sz="1300" dirty="0" err="1"/>
              <a:t>Pengembangan</a:t>
            </a:r>
            <a:r>
              <a:rPr lang="en-US" sz="1300" dirty="0"/>
              <a:t> </a:t>
            </a:r>
            <a:r>
              <a:rPr lang="en-US" sz="1300" dirty="0" err="1"/>
              <a:t>dan</a:t>
            </a:r>
            <a:r>
              <a:rPr lang="en-US" sz="1300" dirty="0"/>
              <a:t> </a:t>
            </a:r>
            <a:r>
              <a:rPr lang="en-US" sz="1300" dirty="0" err="1"/>
              <a:t>Pembinaan</a:t>
            </a:r>
            <a:r>
              <a:rPr lang="en-US" sz="1300" dirty="0"/>
              <a:t> </a:t>
            </a:r>
            <a:r>
              <a:rPr lang="en-US" sz="1300" dirty="0" err="1"/>
              <a:t>Sanggar</a:t>
            </a:r>
            <a:r>
              <a:rPr lang="en-US" sz="1300" dirty="0"/>
              <a:t> </a:t>
            </a:r>
            <a:r>
              <a:rPr lang="en-US" sz="1300" dirty="0" err="1"/>
              <a:t>Seni</a:t>
            </a:r>
            <a:r>
              <a:rPr lang="en-US" sz="1300" dirty="0"/>
              <a:t> </a:t>
            </a:r>
            <a:r>
              <a:rPr lang="en-US" sz="1300" dirty="0" err="1"/>
              <a:t>dan</a:t>
            </a:r>
            <a:r>
              <a:rPr lang="en-US" sz="1300" dirty="0"/>
              <a:t> </a:t>
            </a:r>
            <a:r>
              <a:rPr lang="en-US" sz="1300" dirty="0" err="1"/>
              <a:t>Belajar</a:t>
            </a:r>
            <a:r>
              <a:rPr lang="en-US" sz="1300" dirty="0"/>
              <a:t> (</a:t>
            </a:r>
            <a:r>
              <a:rPr lang="en-US" sz="1300" dirty="0" err="1"/>
              <a:t>Realisasi</a:t>
            </a:r>
            <a:r>
              <a:rPr lang="en-US" sz="1300" dirty="0"/>
              <a:t> </a:t>
            </a:r>
            <a:r>
              <a:rPr lang="en-US" sz="1300" dirty="0" err="1"/>
              <a:t>Anggaran</a:t>
            </a:r>
            <a:r>
              <a:rPr lang="en-US" sz="1300" dirty="0"/>
              <a:t> : </a:t>
            </a:r>
            <a:r>
              <a:rPr lang="en-US" sz="1300" dirty="0" err="1"/>
              <a:t>Rp</a:t>
            </a:r>
            <a:r>
              <a:rPr lang="en-US" sz="1300" dirty="0"/>
              <a:t>. 74,518,000.00)</a:t>
            </a:r>
            <a:br>
              <a:rPr lang="en-US" sz="13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388426" y="-425097"/>
            <a:ext cx="3961095" cy="3023876"/>
          </a:xfrm>
        </p:spPr>
        <p:txBody>
          <a:bodyPr>
            <a:normAutofit/>
          </a:bodyPr>
          <a:lstStyle/>
          <a:p>
            <a:pPr lvl="0"/>
            <a:r>
              <a:rPr lang="en-US" sz="1400" dirty="0" smtClean="0"/>
              <a:t>E.</a:t>
            </a:r>
            <a:r>
              <a:rPr lang="en-US" sz="1400" dirty="0"/>
              <a:t> </a:t>
            </a:r>
            <a:r>
              <a:rPr lang="en-US" sz="1400" dirty="0" err="1"/>
              <a:t>Penyelenggaraan</a:t>
            </a:r>
            <a:r>
              <a:rPr lang="en-US" sz="1400" dirty="0"/>
              <a:t> </a:t>
            </a:r>
            <a:r>
              <a:rPr lang="en-US" sz="1400" dirty="0" err="1"/>
              <a:t>Posyandu</a:t>
            </a:r>
            <a:r>
              <a:rPr lang="en-US" sz="1400" dirty="0"/>
              <a:t> (</a:t>
            </a:r>
            <a:r>
              <a:rPr lang="en-US" sz="1400" dirty="0" err="1"/>
              <a:t>Makanan</a:t>
            </a:r>
            <a:r>
              <a:rPr lang="en-US" sz="1400" dirty="0"/>
              <a:t> </a:t>
            </a:r>
            <a:r>
              <a:rPr lang="en-US" sz="1400" dirty="0" err="1"/>
              <a:t>Tambahan</a:t>
            </a:r>
            <a:r>
              <a:rPr lang="en-US" sz="1400" dirty="0"/>
              <a:t>, </a:t>
            </a:r>
            <a:r>
              <a:rPr lang="en-US" sz="1400" dirty="0" err="1"/>
              <a:t>Kelas</a:t>
            </a:r>
            <a:r>
              <a:rPr lang="en-US" sz="1400" dirty="0"/>
              <a:t> </a:t>
            </a:r>
            <a:r>
              <a:rPr lang="en-US" sz="1400" dirty="0" err="1"/>
              <a:t>Ibu</a:t>
            </a:r>
            <a:r>
              <a:rPr lang="en-US" sz="1400" dirty="0"/>
              <a:t> </a:t>
            </a:r>
            <a:r>
              <a:rPr lang="en-US" sz="1400" dirty="0" err="1"/>
              <a:t>Hamil</a:t>
            </a:r>
            <a:r>
              <a:rPr lang="en-US" sz="1400" dirty="0"/>
              <a:t>, </a:t>
            </a:r>
            <a:r>
              <a:rPr lang="en-US" sz="1400" dirty="0" err="1"/>
              <a:t>Kelas</a:t>
            </a:r>
            <a:r>
              <a:rPr lang="en-US" sz="1400" dirty="0"/>
              <a:t> </a:t>
            </a:r>
            <a:r>
              <a:rPr lang="en-US" sz="1400" dirty="0" err="1"/>
              <a:t>Lansia</a:t>
            </a:r>
            <a:r>
              <a:rPr lang="en-US" sz="1400" dirty="0"/>
              <a:t>, </a:t>
            </a:r>
            <a:r>
              <a:rPr lang="en-US" sz="1400" dirty="0" err="1"/>
              <a:t>Insentif</a:t>
            </a:r>
            <a:r>
              <a:rPr lang="en-US" sz="1400" dirty="0"/>
              <a:t> Kader </a:t>
            </a:r>
            <a:r>
              <a:rPr lang="en-US" sz="1400" dirty="0" err="1"/>
              <a:t>Posyandu</a:t>
            </a:r>
            <a:r>
              <a:rPr lang="en-US" sz="1400" dirty="0"/>
              <a:t>) (</a:t>
            </a:r>
            <a:r>
              <a:rPr lang="en-US" sz="1400" dirty="0" err="1"/>
              <a:t>Realisasi</a:t>
            </a:r>
            <a:r>
              <a:rPr lang="en-US" sz="1400" dirty="0"/>
              <a:t> </a:t>
            </a:r>
            <a:r>
              <a:rPr lang="en-US" sz="1400" dirty="0" err="1"/>
              <a:t>Anggaran</a:t>
            </a:r>
            <a:r>
              <a:rPr lang="en-US" sz="1400" dirty="0"/>
              <a:t> : </a:t>
            </a:r>
            <a:r>
              <a:rPr lang="en-US" sz="1400" dirty="0" err="1"/>
              <a:t>Rp</a:t>
            </a:r>
            <a:r>
              <a:rPr lang="en-US" sz="1400" dirty="0"/>
              <a:t>. 140,517,950.00</a:t>
            </a:r>
            <a:r>
              <a:rPr lang="en-US" sz="1200" dirty="0"/>
              <a:t>)</a:t>
            </a:r>
          </a:p>
          <a:p>
            <a:endParaRPr lang="en-US" sz="1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849072" y="3456271"/>
            <a:ext cx="3746359" cy="2100400"/>
          </a:xfrm>
        </p:spPr>
        <p:txBody>
          <a:bodyPr/>
          <a:lstStyle/>
          <a:p>
            <a:pPr lvl="0"/>
            <a:r>
              <a:rPr lang="en-US" sz="1400" dirty="0" smtClean="0"/>
              <a:t>D.</a:t>
            </a:r>
            <a:r>
              <a:rPr lang="en-US" sz="1400" dirty="0"/>
              <a:t> </a:t>
            </a:r>
            <a:r>
              <a:rPr lang="en-US" sz="1400" dirty="0" err="1"/>
              <a:t>Dukungan</a:t>
            </a:r>
            <a:r>
              <a:rPr lang="en-US" sz="1400" dirty="0"/>
              <a:t> </a:t>
            </a:r>
            <a:r>
              <a:rPr lang="en-US" sz="1400" dirty="0" err="1"/>
              <a:t>Pendidikan</a:t>
            </a:r>
            <a:r>
              <a:rPr lang="en-US" sz="1400" dirty="0"/>
              <a:t> </a:t>
            </a:r>
            <a:r>
              <a:rPr lang="en-US" sz="1400" dirty="0" err="1"/>
              <a:t>bagi</a:t>
            </a:r>
            <a:r>
              <a:rPr lang="en-US" sz="1400" dirty="0"/>
              <a:t> </a:t>
            </a:r>
            <a:r>
              <a:rPr lang="en-US" sz="1400" dirty="0" err="1"/>
              <a:t>Siswa</a:t>
            </a:r>
            <a:r>
              <a:rPr lang="en-US" sz="1400" dirty="0"/>
              <a:t> </a:t>
            </a:r>
            <a:r>
              <a:rPr lang="en-US" sz="1400" dirty="0" err="1"/>
              <a:t>Miskin</a:t>
            </a:r>
            <a:r>
              <a:rPr lang="en-US" sz="1400" dirty="0"/>
              <a:t>/</a:t>
            </a:r>
            <a:r>
              <a:rPr lang="en-US" sz="1400" dirty="0" err="1"/>
              <a:t>Berprestasi</a:t>
            </a:r>
            <a:r>
              <a:rPr lang="en-US" sz="1400" dirty="0"/>
              <a:t> (</a:t>
            </a:r>
            <a:r>
              <a:rPr lang="en-US" sz="1400" dirty="0" err="1"/>
              <a:t>Anggaran</a:t>
            </a:r>
            <a:r>
              <a:rPr lang="en-US" sz="1400" dirty="0"/>
              <a:t> </a:t>
            </a:r>
            <a:r>
              <a:rPr lang="en-US" sz="1400" dirty="0" err="1"/>
              <a:t>Realisasi</a:t>
            </a:r>
            <a:r>
              <a:rPr lang="en-US" sz="1400" dirty="0"/>
              <a:t> </a:t>
            </a:r>
            <a:r>
              <a:rPr lang="en-US" sz="1400" dirty="0" err="1"/>
              <a:t>Rp</a:t>
            </a:r>
            <a:r>
              <a:rPr lang="en-US" sz="1400" dirty="0"/>
              <a:t>. 24,207,600.00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16627" y="3401124"/>
            <a:ext cx="362778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 smtClean="0"/>
              <a:t>F.</a:t>
            </a:r>
            <a:r>
              <a:rPr lang="en-US" sz="1400" dirty="0"/>
              <a:t> </a:t>
            </a:r>
            <a:r>
              <a:rPr lang="en-US" sz="1400" dirty="0" err="1"/>
              <a:t>Penyuluhan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Pelatihan</a:t>
            </a:r>
            <a:r>
              <a:rPr lang="en-US" sz="1400" dirty="0"/>
              <a:t> </a:t>
            </a:r>
            <a:r>
              <a:rPr lang="en-US" sz="1400" dirty="0" err="1"/>
              <a:t>Bidang</a:t>
            </a:r>
            <a:r>
              <a:rPr lang="en-US" sz="1400" dirty="0"/>
              <a:t> </a:t>
            </a:r>
            <a:r>
              <a:rPr lang="en-US" sz="1400" dirty="0" err="1"/>
              <a:t>Kesehatan</a:t>
            </a:r>
            <a:r>
              <a:rPr lang="en-US" sz="1400" dirty="0"/>
              <a:t> (</a:t>
            </a:r>
            <a:r>
              <a:rPr lang="en-US" sz="1400" dirty="0" err="1"/>
              <a:t>untuk</a:t>
            </a:r>
            <a:r>
              <a:rPr lang="en-US" sz="1400" dirty="0"/>
              <a:t> </a:t>
            </a:r>
            <a:r>
              <a:rPr lang="en-US" sz="1400" dirty="0" err="1"/>
              <a:t>Masyarakat</a:t>
            </a:r>
            <a:r>
              <a:rPr lang="en-US" sz="1400" dirty="0"/>
              <a:t>, </a:t>
            </a:r>
            <a:r>
              <a:rPr lang="en-US" sz="1400" dirty="0" err="1"/>
              <a:t>Tenaga</a:t>
            </a:r>
            <a:r>
              <a:rPr lang="en-US" sz="1400" dirty="0"/>
              <a:t> </a:t>
            </a:r>
            <a:r>
              <a:rPr lang="en-US" sz="1400" dirty="0" err="1"/>
              <a:t>Kesehatan</a:t>
            </a:r>
            <a:r>
              <a:rPr lang="en-US" sz="1400" dirty="0"/>
              <a:t>, Kader </a:t>
            </a:r>
            <a:r>
              <a:rPr lang="en-US" sz="1400" dirty="0" err="1"/>
              <a:t>Kesehatan</a:t>
            </a:r>
            <a:r>
              <a:rPr lang="en-US" sz="1400" dirty="0"/>
              <a:t>, </a:t>
            </a:r>
            <a:r>
              <a:rPr lang="en-US" sz="1400" dirty="0" err="1"/>
              <a:t>dll</a:t>
            </a:r>
            <a:r>
              <a:rPr lang="en-US" sz="1400" dirty="0"/>
              <a:t>) (</a:t>
            </a:r>
            <a:r>
              <a:rPr lang="en-US" sz="1400" dirty="0" err="1"/>
              <a:t>Realisasi</a:t>
            </a:r>
            <a:r>
              <a:rPr lang="en-US" sz="1400" dirty="0"/>
              <a:t> </a:t>
            </a:r>
            <a:r>
              <a:rPr lang="en-US" sz="1400" dirty="0" err="1"/>
              <a:t>Anggaran</a:t>
            </a:r>
            <a:r>
              <a:rPr lang="en-US" sz="1400" dirty="0"/>
              <a:t> : </a:t>
            </a:r>
            <a:r>
              <a:rPr lang="en-US" sz="1400" dirty="0" err="1"/>
              <a:t>Rp</a:t>
            </a:r>
            <a:r>
              <a:rPr lang="en-US" sz="1400" dirty="0"/>
              <a:t>. 4,070,000.00)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332" y="1402373"/>
            <a:ext cx="1721652" cy="2026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8" t="23684" r="12503" b="23037"/>
          <a:stretch/>
        </p:blipFill>
        <p:spPr>
          <a:xfrm>
            <a:off x="845184" y="4149080"/>
            <a:ext cx="1710592" cy="20431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4562" r="8333" b="10789"/>
          <a:stretch/>
        </p:blipFill>
        <p:spPr>
          <a:xfrm>
            <a:off x="2706332" y="4149081"/>
            <a:ext cx="1793660" cy="2043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3"/>
          <a:stretch/>
        </p:blipFill>
        <p:spPr>
          <a:xfrm>
            <a:off x="4637556" y="1402374"/>
            <a:ext cx="1590628" cy="1998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3010" y="1467029"/>
            <a:ext cx="1883917" cy="17519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829" y="4365103"/>
            <a:ext cx="1576355" cy="17548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74" y="4365103"/>
            <a:ext cx="1751992" cy="17951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70" y="1402372"/>
            <a:ext cx="1758930" cy="199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752735" y="766803"/>
            <a:ext cx="3670592" cy="1942462"/>
          </a:xfrm>
        </p:spPr>
        <p:txBody>
          <a:bodyPr>
            <a:normAutofit fontScale="90000"/>
          </a:bodyPr>
          <a:lstStyle/>
          <a:p>
            <a:r>
              <a:rPr lang="en-US" sz="1600" dirty="0" smtClean="0"/>
              <a:t>G.</a:t>
            </a:r>
            <a:r>
              <a:rPr lang="en-US" sz="1600" dirty="0"/>
              <a:t> </a:t>
            </a:r>
            <a:r>
              <a:rPr lang="en-US" sz="1600" dirty="0" err="1"/>
              <a:t>Penyelenggaraan</a:t>
            </a:r>
            <a:r>
              <a:rPr lang="en-US" sz="1600" dirty="0"/>
              <a:t> </a:t>
            </a:r>
            <a:r>
              <a:rPr lang="en-US" sz="1600" dirty="0" err="1"/>
              <a:t>Desa</a:t>
            </a:r>
            <a:r>
              <a:rPr lang="en-US" sz="1600" dirty="0"/>
              <a:t> </a:t>
            </a:r>
            <a:r>
              <a:rPr lang="en-US" sz="1600" dirty="0" err="1"/>
              <a:t>Siaga</a:t>
            </a:r>
            <a:r>
              <a:rPr lang="en-US" sz="1600" dirty="0"/>
              <a:t> </a:t>
            </a:r>
            <a:r>
              <a:rPr lang="en-US" sz="1600" dirty="0" err="1"/>
              <a:t>Kesehatan</a:t>
            </a:r>
            <a:r>
              <a:rPr lang="en-US" sz="1600" dirty="0"/>
              <a:t> (</a:t>
            </a:r>
            <a:r>
              <a:rPr lang="en-US" sz="1600" dirty="0" err="1"/>
              <a:t>Realiasasi</a:t>
            </a:r>
            <a:r>
              <a:rPr lang="en-US" sz="1600" dirty="0"/>
              <a:t> </a:t>
            </a:r>
            <a:r>
              <a:rPr lang="en-US" sz="1600" dirty="0" err="1"/>
              <a:t>Anggran</a:t>
            </a:r>
            <a:r>
              <a:rPr lang="en-US" sz="1600" dirty="0"/>
              <a:t>: </a:t>
            </a:r>
            <a:r>
              <a:rPr lang="en-US" sz="1600" dirty="0" err="1"/>
              <a:t>Rp</a:t>
            </a:r>
            <a:r>
              <a:rPr lang="en-US" sz="1600" dirty="0"/>
              <a:t>. 35,019,293.00)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721320" y="1213175"/>
            <a:ext cx="1895102" cy="149900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683279" y="2815678"/>
            <a:ext cx="3997375" cy="1734760"/>
          </a:xfrm>
        </p:spPr>
        <p:txBody>
          <a:bodyPr>
            <a:normAutofit/>
          </a:bodyPr>
          <a:lstStyle/>
          <a:p>
            <a:pPr lvl="0"/>
            <a:r>
              <a:rPr lang="en-US" sz="1400" dirty="0" err="1" smtClean="0"/>
              <a:t>H.Pembangunan</a:t>
            </a:r>
            <a:r>
              <a:rPr lang="en-US" sz="1400" dirty="0" smtClean="0"/>
              <a:t>/</a:t>
            </a:r>
            <a:r>
              <a:rPr lang="en-US" sz="1400" dirty="0" err="1" smtClean="0"/>
              <a:t>Rehabilitasi</a:t>
            </a:r>
            <a:r>
              <a:rPr lang="en-US" sz="1400" dirty="0" smtClean="0"/>
              <a:t>/</a:t>
            </a:r>
            <a:r>
              <a:rPr lang="en-US" sz="1400" dirty="0" err="1" smtClean="0"/>
              <a:t>Peningkatan</a:t>
            </a:r>
            <a:r>
              <a:rPr lang="en-US" sz="1400" dirty="0"/>
              <a:t> </a:t>
            </a:r>
            <a:r>
              <a:rPr lang="en-US" sz="1400" dirty="0" err="1" smtClean="0"/>
              <a:t>Pengadaan</a:t>
            </a:r>
            <a:r>
              <a:rPr lang="en-US" sz="1400" dirty="0" smtClean="0"/>
              <a:t> </a:t>
            </a:r>
            <a:r>
              <a:rPr lang="en-US" sz="1400" dirty="0" err="1"/>
              <a:t>Sarana</a:t>
            </a:r>
            <a:r>
              <a:rPr lang="en-US" sz="1400" dirty="0"/>
              <a:t>/</a:t>
            </a:r>
            <a:r>
              <a:rPr lang="en-US" sz="1400" dirty="0" err="1"/>
              <a:t>Prasarana</a:t>
            </a:r>
            <a:r>
              <a:rPr lang="en-US" sz="1400" dirty="0"/>
              <a:t> </a:t>
            </a:r>
            <a:r>
              <a:rPr lang="en-US" sz="1400" dirty="0" err="1"/>
              <a:t>Posyandu</a:t>
            </a:r>
            <a:r>
              <a:rPr lang="en-US" sz="1400" dirty="0"/>
              <a:t>/</a:t>
            </a:r>
            <a:r>
              <a:rPr lang="en-US" sz="1400" dirty="0" err="1"/>
              <a:t>Polindes</a:t>
            </a:r>
            <a:r>
              <a:rPr lang="en-US" sz="1400" dirty="0"/>
              <a:t>/PKD (</a:t>
            </a:r>
            <a:r>
              <a:rPr lang="en-US" sz="1400" dirty="0" err="1"/>
              <a:t>Realisasi</a:t>
            </a:r>
            <a:r>
              <a:rPr lang="en-US" sz="1400" dirty="0"/>
              <a:t> </a:t>
            </a:r>
            <a:r>
              <a:rPr lang="en-US" sz="1400" dirty="0" err="1"/>
              <a:t>Anggaran</a:t>
            </a:r>
            <a:r>
              <a:rPr lang="en-US" sz="1400" dirty="0"/>
              <a:t> </a:t>
            </a:r>
            <a:r>
              <a:rPr lang="en-US" sz="1400" dirty="0" err="1"/>
              <a:t>Rp</a:t>
            </a:r>
            <a:r>
              <a:rPr lang="en-US" sz="1400" dirty="0"/>
              <a:t>. 12,036,000.00</a:t>
            </a:r>
            <a:r>
              <a:rPr lang="en-US" sz="1400" dirty="0" smtClean="0"/>
              <a:t>)</a:t>
            </a:r>
          </a:p>
          <a:p>
            <a:pPr lvl="0" algn="l"/>
            <a:r>
              <a:rPr lang="en-US" sz="1200" dirty="0" err="1" smtClean="0"/>
              <a:t>I.Hp</a:t>
            </a:r>
            <a:r>
              <a:rPr lang="en-US" sz="1200" dirty="0" smtClean="0"/>
              <a:t> KPM  </a:t>
            </a:r>
            <a:r>
              <a:rPr lang="en-US" sz="1200" dirty="0" err="1" smtClean="0"/>
              <a:t>Realisasi</a:t>
            </a:r>
            <a:r>
              <a:rPr lang="en-US" sz="1200" dirty="0"/>
              <a:t> </a:t>
            </a:r>
            <a:r>
              <a:rPr lang="en-US" sz="1200" dirty="0" smtClean="0"/>
              <a:t>           </a:t>
            </a:r>
            <a:r>
              <a:rPr lang="en-US" sz="1200" dirty="0" err="1" smtClean="0"/>
              <a:t>II.Pengadaan</a:t>
            </a:r>
            <a:r>
              <a:rPr lang="en-US" sz="1200" dirty="0" smtClean="0"/>
              <a:t> </a:t>
            </a:r>
            <a:r>
              <a:rPr lang="en-US" sz="1200" dirty="0" err="1" smtClean="0"/>
              <a:t>Meja</a:t>
            </a:r>
            <a:r>
              <a:rPr lang="en-US" sz="1200" dirty="0" smtClean="0"/>
              <a:t> </a:t>
            </a:r>
            <a:r>
              <a:rPr lang="en-US" sz="1200" dirty="0" err="1" smtClean="0"/>
              <a:t>dan</a:t>
            </a:r>
            <a:r>
              <a:rPr lang="en-US" sz="1200" dirty="0" smtClean="0"/>
              <a:t> </a:t>
            </a:r>
            <a:r>
              <a:rPr lang="en-US" sz="1200" dirty="0" err="1" smtClean="0"/>
              <a:t>Kursi</a:t>
            </a:r>
            <a:endParaRPr lang="en-US" sz="1200" dirty="0" smtClean="0"/>
          </a:p>
          <a:p>
            <a:pPr lvl="0" algn="l"/>
            <a:r>
              <a:rPr lang="en-US" sz="1200" dirty="0" smtClean="0"/>
              <a:t>AnggaranRp.3.900.000      </a:t>
            </a:r>
            <a:r>
              <a:rPr lang="en-US" sz="1200" dirty="0" err="1" smtClean="0"/>
              <a:t>Posyandu</a:t>
            </a:r>
            <a:r>
              <a:rPr lang="en-US" sz="1200" dirty="0" smtClean="0"/>
              <a:t> </a:t>
            </a:r>
            <a:r>
              <a:rPr lang="en-US" sz="1200" dirty="0" err="1" smtClean="0"/>
              <a:t>Realisasi</a:t>
            </a:r>
            <a:r>
              <a:rPr lang="en-US" sz="1200" dirty="0" smtClean="0"/>
              <a:t> </a:t>
            </a:r>
            <a:r>
              <a:rPr lang="en-US" sz="1200" dirty="0" err="1" smtClean="0"/>
              <a:t>Anggaran</a:t>
            </a:r>
            <a:endParaRPr lang="en-US" sz="1200" dirty="0" smtClean="0"/>
          </a:p>
          <a:p>
            <a:pPr lvl="0"/>
            <a:r>
              <a:rPr lang="en-US" sz="1200" dirty="0"/>
              <a:t> </a:t>
            </a:r>
            <a:r>
              <a:rPr lang="en-US" sz="1200" dirty="0" smtClean="0"/>
              <a:t>               Rp.8.136.000</a:t>
            </a:r>
          </a:p>
          <a:p>
            <a:pPr lvl="0"/>
            <a:endParaRPr lang="en-US" sz="1200" dirty="0"/>
          </a:p>
          <a:p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79057"/>
            <a:ext cx="1723440" cy="1601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2" t="18384" b="38585"/>
          <a:stretch/>
        </p:blipFill>
        <p:spPr>
          <a:xfrm rot="10800000">
            <a:off x="801985" y="4334193"/>
            <a:ext cx="1152129" cy="1728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88" y="4491191"/>
            <a:ext cx="1152128" cy="1598724"/>
          </a:xfrm>
          <a:prstGeom prst="rect">
            <a:avLst/>
          </a:prstGeom>
        </p:spPr>
      </p:pic>
      <p:pic>
        <p:nvPicPr>
          <p:cNvPr id="1026" name="Picture 2" descr="C:\Users\user-pc\Downloads\WhatsApp Image 2026-01-05 at 08.23.55 (1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965" y="4509119"/>
            <a:ext cx="1124552" cy="15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03189" y="703149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 smtClean="0"/>
              <a:t>I.</a:t>
            </a:r>
            <a:r>
              <a:rPr lang="en-US" sz="1400" dirty="0"/>
              <a:t> </a:t>
            </a:r>
            <a:r>
              <a:rPr lang="en-US" sz="1400" dirty="0" err="1"/>
              <a:t>Pemeliharaan</a:t>
            </a:r>
            <a:r>
              <a:rPr lang="en-US" sz="1400" dirty="0"/>
              <a:t> </a:t>
            </a:r>
            <a:r>
              <a:rPr lang="en-US" sz="1400" dirty="0" err="1"/>
              <a:t>Jalan</a:t>
            </a:r>
            <a:r>
              <a:rPr lang="en-US" sz="1400" dirty="0"/>
              <a:t> </a:t>
            </a:r>
            <a:r>
              <a:rPr lang="en-US" sz="1400" dirty="0" err="1"/>
              <a:t>Desa</a:t>
            </a:r>
            <a:r>
              <a:rPr lang="en-US" sz="1400" dirty="0"/>
              <a:t> (</a:t>
            </a:r>
            <a:r>
              <a:rPr lang="en-US" sz="1400" dirty="0" err="1"/>
              <a:t>Realisasi</a:t>
            </a:r>
            <a:r>
              <a:rPr lang="en-US" sz="1400" dirty="0"/>
              <a:t> </a:t>
            </a:r>
            <a:r>
              <a:rPr lang="en-US" sz="1400" dirty="0" err="1"/>
              <a:t>Anggaran</a:t>
            </a:r>
            <a:r>
              <a:rPr lang="en-US" sz="1400" dirty="0"/>
              <a:t> : </a:t>
            </a:r>
            <a:r>
              <a:rPr lang="en-US" sz="1400" dirty="0" err="1"/>
              <a:t>Rp</a:t>
            </a:r>
            <a:r>
              <a:rPr lang="en-US" sz="1400" dirty="0"/>
              <a:t>. 126,486,000.00)</a:t>
            </a:r>
          </a:p>
          <a:p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1035"/>
            <a:ext cx="1728192" cy="18739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40363" y="3284984"/>
            <a:ext cx="36700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 err="1" smtClean="0"/>
              <a:t>J.Pembangunan</a:t>
            </a:r>
            <a:r>
              <a:rPr lang="en-US" sz="1400" dirty="0" smtClean="0"/>
              <a:t>/</a:t>
            </a:r>
            <a:r>
              <a:rPr lang="en-US" sz="1400" dirty="0" err="1" smtClean="0"/>
              <a:t>Rehabilitasi</a:t>
            </a:r>
            <a:r>
              <a:rPr lang="en-US" sz="1400" dirty="0" smtClean="0"/>
              <a:t>/</a:t>
            </a:r>
            <a:r>
              <a:rPr lang="en-US" sz="1400" dirty="0" err="1" smtClean="0"/>
              <a:t>Peningkatan</a:t>
            </a:r>
            <a:endParaRPr lang="en-US" sz="1400" dirty="0" smtClean="0"/>
          </a:p>
          <a:p>
            <a:pPr lvl="0"/>
            <a:r>
              <a:rPr lang="en-US" sz="1400" dirty="0" smtClean="0"/>
              <a:t>/</a:t>
            </a:r>
            <a:r>
              <a:rPr lang="en-US" sz="1400" dirty="0" err="1" smtClean="0"/>
              <a:t>Pengerasan</a:t>
            </a:r>
            <a:r>
              <a:rPr lang="en-US" sz="1400" dirty="0" smtClean="0"/>
              <a:t> </a:t>
            </a:r>
            <a:r>
              <a:rPr lang="en-US" sz="1400" dirty="0" err="1"/>
              <a:t>Jalan</a:t>
            </a:r>
            <a:r>
              <a:rPr lang="en-US" sz="1400" dirty="0"/>
              <a:t> </a:t>
            </a:r>
            <a:r>
              <a:rPr lang="en-US" sz="1400" dirty="0" err="1"/>
              <a:t>Lingkungan</a:t>
            </a:r>
            <a:r>
              <a:rPr lang="en-US" sz="1400" dirty="0"/>
              <a:t> </a:t>
            </a:r>
            <a:r>
              <a:rPr lang="en-US" sz="1400" dirty="0" err="1"/>
              <a:t>Permukiman</a:t>
            </a:r>
            <a:r>
              <a:rPr lang="en-US" sz="1400" dirty="0"/>
              <a:t>/Gang (</a:t>
            </a:r>
            <a:r>
              <a:rPr lang="en-US" sz="1400" dirty="0" err="1"/>
              <a:t>Realisasi</a:t>
            </a:r>
            <a:r>
              <a:rPr lang="en-US" sz="1400" dirty="0"/>
              <a:t> </a:t>
            </a:r>
            <a:r>
              <a:rPr lang="en-US" sz="1400" dirty="0" err="1"/>
              <a:t>Anggaran</a:t>
            </a:r>
            <a:r>
              <a:rPr lang="en-US" sz="1400" dirty="0"/>
              <a:t>: </a:t>
            </a:r>
            <a:r>
              <a:rPr lang="en-US" sz="1400" dirty="0" err="1"/>
              <a:t>Rp</a:t>
            </a:r>
            <a:r>
              <a:rPr lang="en-US" sz="1400" dirty="0"/>
              <a:t>. 15,764,750.00</a:t>
            </a:r>
            <a:r>
              <a:rPr lang="en-US" sz="1400" dirty="0" smtClean="0"/>
              <a:t>)</a:t>
            </a:r>
          </a:p>
          <a:p>
            <a:pPr lvl="0"/>
            <a:r>
              <a:rPr lang="en-US" sz="1200" dirty="0"/>
              <a:t> </a:t>
            </a:r>
            <a:r>
              <a:rPr lang="en-US" sz="1200" dirty="0" smtClean="0"/>
              <a:t> </a:t>
            </a:r>
            <a:r>
              <a:rPr lang="en-US" sz="1200" dirty="0" err="1" smtClean="0"/>
              <a:t>BD.Sangambu</a:t>
            </a:r>
            <a:endParaRPr lang="en-US" sz="1200" dirty="0" smtClean="0"/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28" y="1358089"/>
            <a:ext cx="1694663" cy="19268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536" y="4509120"/>
            <a:ext cx="1550647" cy="1580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556" y="4565512"/>
            <a:ext cx="1688544" cy="152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3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848665" y="651287"/>
            <a:ext cx="3527854" cy="2446641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/>
              <a:t>K.Pembangunan</a:t>
            </a:r>
            <a:r>
              <a:rPr lang="en-US" sz="1600" dirty="0" smtClean="0"/>
              <a:t>/</a:t>
            </a:r>
            <a:r>
              <a:rPr lang="en-US" sz="1600" dirty="0" err="1" smtClean="0"/>
              <a:t>Rehabilitasi</a:t>
            </a:r>
            <a:r>
              <a:rPr lang="en-US" sz="1600" dirty="0" smtClean="0"/>
              <a:t>/</a:t>
            </a:r>
            <a:r>
              <a:rPr lang="en-US" sz="1600" dirty="0" err="1" smtClean="0"/>
              <a:t>Peningkatan</a:t>
            </a:r>
            <a:r>
              <a:rPr lang="en-US" sz="1600" dirty="0" smtClean="0"/>
              <a:t>/</a:t>
            </a:r>
            <a:r>
              <a:rPr lang="en-US" sz="1600" dirty="0" err="1" smtClean="0"/>
              <a:t>Pengerasan</a:t>
            </a:r>
            <a:r>
              <a:rPr lang="en-US" sz="1600" dirty="0" smtClean="0"/>
              <a:t> </a:t>
            </a:r>
            <a:r>
              <a:rPr lang="en-US" sz="1600" dirty="0" err="1"/>
              <a:t>Jalan</a:t>
            </a:r>
            <a:r>
              <a:rPr lang="en-US" sz="1600" dirty="0"/>
              <a:t> </a:t>
            </a:r>
            <a:r>
              <a:rPr lang="en-US" sz="1600" dirty="0" err="1"/>
              <a:t>Desa</a:t>
            </a:r>
            <a:r>
              <a:rPr lang="en-US" sz="1600" dirty="0"/>
              <a:t> (</a:t>
            </a:r>
            <a:r>
              <a:rPr lang="en-US" sz="1600" dirty="0" err="1"/>
              <a:t>Realisasi</a:t>
            </a:r>
            <a:r>
              <a:rPr lang="en-US" sz="1600" dirty="0"/>
              <a:t> </a:t>
            </a:r>
            <a:r>
              <a:rPr lang="en-US" sz="1600" dirty="0" err="1"/>
              <a:t>Anggaran</a:t>
            </a:r>
            <a:r>
              <a:rPr lang="en-US" sz="1600" dirty="0"/>
              <a:t>: </a:t>
            </a:r>
            <a:r>
              <a:rPr lang="en-US" sz="1600" dirty="0" err="1"/>
              <a:t>Rp</a:t>
            </a:r>
            <a:r>
              <a:rPr lang="en-US" sz="1600" dirty="0"/>
              <a:t>. 758,020,250.00)</a:t>
            </a:r>
            <a:br>
              <a:rPr lang="en-US" sz="1600" dirty="0"/>
            </a:br>
            <a:r>
              <a:rPr lang="en-US" sz="1300" dirty="0" err="1" smtClean="0"/>
              <a:t>a.BD.Gentuh</a:t>
            </a:r>
            <a:r>
              <a:rPr lang="en-US" sz="1300" dirty="0" smtClean="0"/>
              <a:t> </a:t>
            </a:r>
            <a:r>
              <a:rPr lang="en-US" sz="1300" dirty="0" err="1" smtClean="0"/>
              <a:t>menuju</a:t>
            </a:r>
            <a:r>
              <a:rPr lang="en-US" sz="1300" dirty="0" smtClean="0"/>
              <a:t> </a:t>
            </a:r>
            <a:r>
              <a:rPr lang="en-US" sz="1300" dirty="0" err="1" smtClean="0"/>
              <a:t>Berutu</a:t>
            </a:r>
            <a:r>
              <a:rPr lang="en-US" sz="1300" dirty="0" smtClean="0"/>
              <a:t> </a:t>
            </a:r>
            <a:r>
              <a:rPr lang="en-US" sz="1400" dirty="0" err="1"/>
              <a:t>Realisasi</a:t>
            </a:r>
            <a:r>
              <a:rPr lang="en-US" sz="1400" dirty="0"/>
              <a:t> </a:t>
            </a:r>
            <a:r>
              <a:rPr lang="en-US" sz="1400" dirty="0" err="1" smtClean="0"/>
              <a:t>Anggaran</a:t>
            </a:r>
            <a:r>
              <a:rPr lang="en-US" sz="1400" dirty="0" smtClean="0"/>
              <a:t> </a:t>
            </a:r>
            <a:r>
              <a:rPr lang="en-US" sz="1400" dirty="0" err="1" smtClean="0"/>
              <a:t>Rp</a:t>
            </a:r>
            <a:r>
              <a:rPr lang="en-US" sz="1400" dirty="0" smtClean="0"/>
              <a:t>.</a:t>
            </a:r>
            <a:r>
              <a:rPr lang="en-US" sz="1300" dirty="0" smtClean="0"/>
              <a:t> 232.098.000,00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916138" y="1858361"/>
            <a:ext cx="1567934" cy="190976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972203" y="3782266"/>
            <a:ext cx="3455175" cy="629165"/>
          </a:xfrm>
        </p:spPr>
        <p:txBody>
          <a:bodyPr>
            <a:normAutofit/>
          </a:bodyPr>
          <a:lstStyle/>
          <a:p>
            <a:r>
              <a:rPr lang="en-US" sz="1200" dirty="0" err="1" smtClean="0"/>
              <a:t>b.BD.Kelodan</a:t>
            </a:r>
            <a:r>
              <a:rPr lang="en-US" sz="1200" dirty="0" smtClean="0"/>
              <a:t> </a:t>
            </a:r>
            <a:r>
              <a:rPr lang="en-US" sz="1200" dirty="0" err="1" smtClean="0"/>
              <a:t>menuju</a:t>
            </a:r>
            <a:r>
              <a:rPr lang="en-US" sz="1200" dirty="0" smtClean="0"/>
              <a:t> </a:t>
            </a:r>
            <a:r>
              <a:rPr lang="en-US" sz="1200" dirty="0" err="1" smtClean="0"/>
              <a:t>Tupang</a:t>
            </a:r>
            <a:r>
              <a:rPr lang="en-US" sz="1200" dirty="0"/>
              <a:t> </a:t>
            </a:r>
            <a:r>
              <a:rPr lang="en-US" sz="1200" dirty="0" err="1"/>
              <a:t>Realisasi</a:t>
            </a:r>
            <a:r>
              <a:rPr lang="en-US" sz="1200" dirty="0"/>
              <a:t> </a:t>
            </a:r>
            <a:r>
              <a:rPr lang="en-US" sz="1200" dirty="0" err="1" smtClean="0"/>
              <a:t>Anggaran</a:t>
            </a:r>
            <a:r>
              <a:rPr lang="en-US" sz="1200" dirty="0" smtClean="0"/>
              <a:t> Rp.335.628.000,00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4932040" y="342900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1200" dirty="0"/>
          </a:p>
          <a:p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1" y="1844825"/>
            <a:ext cx="1656185" cy="1815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293096"/>
            <a:ext cx="1728192" cy="19168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1" y="4292864"/>
            <a:ext cx="1656185" cy="1917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1167965"/>
            <a:ext cx="1584176" cy="21122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167965"/>
            <a:ext cx="1712789" cy="21122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44008" y="70372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c.BD.Kelodan</a:t>
            </a:r>
            <a:r>
              <a:rPr lang="en-US" sz="1200" dirty="0" smtClean="0"/>
              <a:t> </a:t>
            </a:r>
            <a:r>
              <a:rPr lang="en-US" sz="1200" dirty="0" err="1" smtClean="0"/>
              <a:t>menuju</a:t>
            </a:r>
            <a:r>
              <a:rPr lang="en-US" sz="1200" dirty="0" smtClean="0"/>
              <a:t> </a:t>
            </a:r>
            <a:r>
              <a:rPr lang="en-US" sz="1200" dirty="0" err="1" smtClean="0"/>
              <a:t>Selombo</a:t>
            </a:r>
            <a:r>
              <a:rPr lang="en-US" sz="1200" dirty="0" smtClean="0"/>
              <a:t> </a:t>
            </a:r>
            <a:r>
              <a:rPr lang="en-US" sz="1200" dirty="0" err="1" smtClean="0"/>
              <a:t>Realisasi</a:t>
            </a:r>
            <a:r>
              <a:rPr lang="en-US" sz="1200" dirty="0" smtClean="0"/>
              <a:t> </a:t>
            </a:r>
            <a:r>
              <a:rPr lang="en-US" sz="1200" dirty="0" err="1" smtClean="0"/>
              <a:t>Anggaran</a:t>
            </a:r>
            <a:r>
              <a:rPr lang="en-US" sz="1200" dirty="0" smtClean="0"/>
              <a:t> Rp.166.530.650,00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752020" y="3521332"/>
            <a:ext cx="340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d.BD.Keduran</a:t>
            </a:r>
            <a:r>
              <a:rPr lang="en-US" sz="1200" dirty="0" smtClean="0"/>
              <a:t> </a:t>
            </a:r>
            <a:r>
              <a:rPr lang="en-US" sz="1200" dirty="0" err="1" smtClean="0"/>
              <a:t>menuju</a:t>
            </a:r>
            <a:r>
              <a:rPr lang="en-US" sz="1200" dirty="0" smtClean="0"/>
              <a:t> </a:t>
            </a:r>
            <a:r>
              <a:rPr lang="en-US" sz="1200" dirty="0" err="1" smtClean="0"/>
              <a:t>Petirtaan</a:t>
            </a:r>
            <a:r>
              <a:rPr lang="en-US" sz="1200" dirty="0" smtClean="0"/>
              <a:t> </a:t>
            </a:r>
            <a:r>
              <a:rPr lang="en-US" sz="1200" dirty="0" err="1" smtClean="0"/>
              <a:t>Realisasi</a:t>
            </a:r>
            <a:r>
              <a:rPr lang="en-US" sz="1200" dirty="0" smtClean="0"/>
              <a:t> </a:t>
            </a:r>
            <a:r>
              <a:rPr lang="en-US" sz="1200" dirty="0" err="1" smtClean="0"/>
              <a:t>Anggaran</a:t>
            </a:r>
            <a:r>
              <a:rPr lang="en-US" sz="1200" dirty="0" smtClean="0"/>
              <a:t> Rp.23.763.600,00</a:t>
            </a:r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38" y="4149079"/>
            <a:ext cx="1763688" cy="20701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777" y="4149079"/>
            <a:ext cx="1558219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352720" y="723294"/>
            <a:ext cx="3527854" cy="2446641"/>
          </a:xfrm>
        </p:spPr>
        <p:txBody>
          <a:bodyPr>
            <a:normAutofit/>
          </a:bodyPr>
          <a:lstStyle/>
          <a:p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903879" y="2205196"/>
            <a:ext cx="1673686" cy="177230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067334" y="1878218"/>
            <a:ext cx="3048891" cy="2100400"/>
          </a:xfrm>
        </p:spPr>
        <p:txBody>
          <a:bodyPr>
            <a:normAutofit/>
          </a:bodyPr>
          <a:lstStyle/>
          <a:p>
            <a:r>
              <a:rPr lang="en-US" sz="1200" dirty="0" smtClean="0"/>
              <a:t>Di </a:t>
            </a:r>
            <a:r>
              <a:rPr lang="en-US" sz="1200" dirty="0" err="1" smtClean="0"/>
              <a:t>Timur</a:t>
            </a:r>
            <a:r>
              <a:rPr lang="en-US" sz="1200" dirty="0" smtClean="0"/>
              <a:t> Kantor </a:t>
            </a:r>
            <a:r>
              <a:rPr lang="en-US" sz="1200" dirty="0" err="1" smtClean="0"/>
              <a:t>Desa</a:t>
            </a:r>
            <a:r>
              <a:rPr lang="en-US" sz="1200" dirty="0" smtClean="0"/>
              <a:t> </a:t>
            </a:r>
            <a:r>
              <a:rPr lang="en-US" sz="1200" dirty="0" err="1" smtClean="0"/>
              <a:t>Madenan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755576" y="692696"/>
            <a:ext cx="36724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/>
              <a:t>L. Pembangunan/</a:t>
            </a:r>
            <a:r>
              <a:rPr lang="en-US" sz="1400" dirty="0" err="1"/>
              <a:t>Rehabilitasi</a:t>
            </a:r>
            <a:r>
              <a:rPr lang="en-US" sz="1400" dirty="0"/>
              <a:t>/</a:t>
            </a:r>
            <a:r>
              <a:rPr lang="en-US" sz="1400" dirty="0" err="1"/>
              <a:t>Peningkatan</a:t>
            </a:r>
            <a:r>
              <a:rPr lang="en-US" sz="1400" dirty="0"/>
              <a:t> </a:t>
            </a:r>
            <a:r>
              <a:rPr lang="en-US" sz="1400" dirty="0" err="1"/>
              <a:t>Prasarana</a:t>
            </a:r>
            <a:r>
              <a:rPr lang="en-US" sz="1400" dirty="0"/>
              <a:t> </a:t>
            </a:r>
            <a:r>
              <a:rPr lang="en-US" sz="1400" dirty="0" err="1"/>
              <a:t>Jalan</a:t>
            </a:r>
            <a:r>
              <a:rPr lang="en-US" sz="1400" dirty="0"/>
              <a:t> </a:t>
            </a:r>
            <a:r>
              <a:rPr lang="en-US" sz="1400" dirty="0" err="1"/>
              <a:t>Desa</a:t>
            </a:r>
            <a:r>
              <a:rPr lang="en-US" sz="1400" dirty="0"/>
              <a:t> (</a:t>
            </a:r>
            <a:r>
              <a:rPr lang="en-US" sz="1400" dirty="0" err="1"/>
              <a:t>Gorong-gorong</a:t>
            </a:r>
            <a:r>
              <a:rPr lang="en-US" sz="1400" dirty="0"/>
              <a:t>, </a:t>
            </a:r>
            <a:r>
              <a:rPr lang="en-US" sz="1400" dirty="0" err="1"/>
              <a:t>Selokan</a:t>
            </a:r>
            <a:r>
              <a:rPr lang="en-US" sz="1400" dirty="0"/>
              <a:t>, Box/Slab Culvert, </a:t>
            </a:r>
            <a:r>
              <a:rPr lang="en-US" sz="1400" dirty="0" err="1"/>
              <a:t>Drainase</a:t>
            </a:r>
            <a:r>
              <a:rPr lang="en-US" sz="1400" dirty="0"/>
              <a:t>, </a:t>
            </a:r>
            <a:r>
              <a:rPr lang="en-US" sz="1400" dirty="0" err="1"/>
              <a:t>Prasarana</a:t>
            </a:r>
            <a:r>
              <a:rPr lang="en-US" sz="1400" dirty="0"/>
              <a:t> </a:t>
            </a:r>
            <a:r>
              <a:rPr lang="en-US" sz="1400" dirty="0" err="1"/>
              <a:t>Jalan</a:t>
            </a:r>
            <a:r>
              <a:rPr lang="en-US" sz="1400" dirty="0"/>
              <a:t> lain) (</a:t>
            </a:r>
            <a:r>
              <a:rPr lang="en-US" sz="1400" dirty="0" err="1"/>
              <a:t>Realisasi</a:t>
            </a:r>
            <a:r>
              <a:rPr lang="en-US" sz="1400" dirty="0"/>
              <a:t> </a:t>
            </a:r>
            <a:r>
              <a:rPr lang="en-US" sz="1400" dirty="0" err="1"/>
              <a:t>Anggaran</a:t>
            </a:r>
            <a:r>
              <a:rPr lang="en-US" sz="1400" dirty="0"/>
              <a:t>: </a:t>
            </a:r>
            <a:r>
              <a:rPr lang="en-US" sz="1400" dirty="0" err="1"/>
              <a:t>Rp</a:t>
            </a:r>
            <a:r>
              <a:rPr lang="en-US" sz="1400" dirty="0"/>
              <a:t>. 3,262,500.00</a:t>
            </a:r>
          </a:p>
        </p:txBody>
      </p:sp>
      <p:sp>
        <p:nvSpPr>
          <p:cNvPr id="7" name="Rectangle 6"/>
          <p:cNvSpPr/>
          <p:nvPr/>
        </p:nvSpPr>
        <p:spPr>
          <a:xfrm>
            <a:off x="4644008" y="692695"/>
            <a:ext cx="3960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/>
              <a:t>M. </a:t>
            </a:r>
            <a:r>
              <a:rPr lang="en-US" sz="1400" dirty="0" err="1"/>
              <a:t>Pengelolaan</a:t>
            </a:r>
            <a:r>
              <a:rPr lang="en-US" sz="1400" dirty="0"/>
              <a:t> </a:t>
            </a:r>
            <a:r>
              <a:rPr lang="en-US" sz="1400" dirty="0" err="1"/>
              <a:t>Lingkungan</a:t>
            </a:r>
            <a:r>
              <a:rPr lang="en-US" sz="1400" dirty="0"/>
              <a:t> </a:t>
            </a:r>
            <a:r>
              <a:rPr lang="en-US" sz="1400" dirty="0" err="1"/>
              <a:t>Hidup</a:t>
            </a:r>
            <a:r>
              <a:rPr lang="en-US" sz="1400" dirty="0"/>
              <a:t> </a:t>
            </a:r>
            <a:r>
              <a:rPr lang="en-US" sz="1400" dirty="0" err="1"/>
              <a:t>Desa</a:t>
            </a:r>
            <a:r>
              <a:rPr lang="en-US" sz="1400" dirty="0"/>
              <a:t> (</a:t>
            </a:r>
            <a:r>
              <a:rPr lang="en-US" sz="1400" dirty="0" err="1"/>
              <a:t>Realisasi</a:t>
            </a:r>
            <a:r>
              <a:rPr lang="en-US" sz="1400" dirty="0"/>
              <a:t> </a:t>
            </a:r>
            <a:r>
              <a:rPr lang="en-US" sz="1400" dirty="0" err="1"/>
              <a:t>Anggaran</a:t>
            </a:r>
            <a:r>
              <a:rPr lang="en-US" sz="1400" dirty="0"/>
              <a:t>: </a:t>
            </a:r>
            <a:r>
              <a:rPr lang="en-US" sz="1400" dirty="0" err="1"/>
              <a:t>Rp</a:t>
            </a:r>
            <a:r>
              <a:rPr lang="en-US" sz="1400" dirty="0"/>
              <a:t>. 94,816,100.00)</a:t>
            </a:r>
          </a:p>
          <a:p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350" y="2204864"/>
            <a:ext cx="1744609" cy="180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336" y="1523693"/>
            <a:ext cx="1709864" cy="22768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0" y="4149080"/>
            <a:ext cx="1724710" cy="2016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351" y="4149080"/>
            <a:ext cx="1761633" cy="2016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444208" y="1523693"/>
            <a:ext cx="1584176" cy="22768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336" y="3861049"/>
            <a:ext cx="1709864" cy="23042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9" y="3861049"/>
            <a:ext cx="1584176" cy="23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3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1384</TotalTime>
  <Words>701</Words>
  <Application>Microsoft Office PowerPoint</Application>
  <PresentationFormat>On-screen Show (4:3)</PresentationFormat>
  <Paragraphs>100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Pushpin</vt:lpstr>
      <vt:lpstr>Realisasi APBDes Madenan T.A 2025</vt:lpstr>
      <vt:lpstr> </vt:lpstr>
      <vt:lpstr>      </vt:lpstr>
      <vt:lpstr>     </vt:lpstr>
      <vt:lpstr>     </vt:lpstr>
      <vt:lpstr>  C. Pengembangan dan Pembinaan Sanggar Seni dan Belajar (Realisasi Anggaran : Rp. 74,518,000.00)     </vt:lpstr>
      <vt:lpstr>G. Penyelenggaraan Desa Siaga Kesehatan (Realiasasi Anggran: Rp. 35,019,293.00)       </vt:lpstr>
      <vt:lpstr>K.Pembangunan/Rehabilitasi/Peningkatan/Pengerasan Jalan Desa (Realisasi Anggaran: Rp. 758,020,250.00) a.BD.Gentuh menuju Berutu Realisasi Anggaran Rp. 232.098.000,00      </vt:lpstr>
      <vt:lpstr>      </vt:lpstr>
      <vt:lpstr> N. Penyelenggaraan Informasi Publik Desa  (Misal : Pembuatan Poster/Baliho Informasi penetapan/LPJ APBDes untuk Warga, dll) (Realisasi Anggaran: RP. 1,310,000.00)      </vt:lpstr>
      <vt:lpstr>III.PEMBINAAN MASYARAKAT DESA A. Pengiriman Kontingen Group Kesenian dan Kebudayaan sebagai Wakil Desa di tingkat Kecamatan dan Kabupaten/Kota (Realisasi Anggaran: Rp. 16,590,000.00)  Pentas Seni Di Taman Bung Karno    </vt:lpstr>
      <vt:lpstr>      </vt:lpstr>
      <vt:lpstr>      </vt:lpstr>
      <vt:lpstr>      </vt:lpstr>
      <vt:lpstr>      </vt:lpstr>
      <vt:lpstr>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Realisasi APBDes T.A 2025</dc:title>
  <dc:creator>user-pc</dc:creator>
  <cp:lastModifiedBy>user-pc</cp:lastModifiedBy>
  <cp:revision>71</cp:revision>
  <dcterms:created xsi:type="dcterms:W3CDTF">2026-01-28T05:25:46Z</dcterms:created>
  <dcterms:modified xsi:type="dcterms:W3CDTF">2026-02-05T03:35:28Z</dcterms:modified>
</cp:coreProperties>
</file>